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7.xml" ContentType="application/vnd.openxmlformats-officedocument.presentationml.notesSlide+xml"/>
  <Override PartName="/ppt/tags/tag51.xml" ContentType="application/vnd.openxmlformats-officedocument.presentationml.tags+xml"/>
  <Override PartName="/ppt/notesSlides/notesSlide1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9.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notesSlides/notesSlide2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29.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2.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4.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35.xml" ContentType="application/vnd.openxmlformats-officedocument.presentationml.notesSlide+xml"/>
  <Override PartName="/ppt/tags/tag102.xml" ContentType="application/vnd.openxmlformats-officedocument.presentationml.tags+xml"/>
  <Override PartName="/ppt/notesSlides/notesSlide3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3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38.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39.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40.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41.xml" ContentType="application/vnd.openxmlformats-officedocument.presentationml.notesSlide+xml"/>
  <Override PartName="/ppt/tags/tag118.xml" ContentType="application/vnd.openxmlformats-officedocument.presentationml.tags+xml"/>
  <Override PartName="/ppt/notesSlides/notesSlide42.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43.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44.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45.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46.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47.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48.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49.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50.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51.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5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5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54.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55.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56.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57.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58.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59.xml" ContentType="application/vnd.openxmlformats-officedocument.presentationml.notesSlide+xml"/>
  <Override PartName="/ppt/tags/tag168.xml" ContentType="application/vnd.openxmlformats-officedocument.presentationml.tags+xml"/>
  <Override PartName="/ppt/notesSlides/notesSlide60.xml" ContentType="application/vnd.openxmlformats-officedocument.presentationml.notesSlide+xml"/>
  <Override PartName="/ppt/tags/tag169.xml" ContentType="application/vnd.openxmlformats-officedocument.presentationml.tags+xml"/>
  <Override PartName="/ppt/notesSlides/notesSlide61.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62.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63.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64.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65.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66.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67.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68.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notesSlides/notesSlide69.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70.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notesSlides/notesSlide71.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Lst>
  <p:sldSz cx="9144000" cy="5143500" type="screen16x9"/>
  <p:notesSz cx="6858000" cy="9144000"/>
  <p:embeddedFontLst>
    <p:embeddedFont>
      <p:font typeface="Playfair Display"/>
      <p:regular r:id="rId75"/>
      <p:bold r:id="rId76"/>
      <p:italic r:id="rId77"/>
      <p:boldItalic r:id="rId78"/>
    </p:embeddedFont>
    <p:embeddedFont>
      <p:font typeface="Lato"/>
      <p:regular r:id="rId79"/>
      <p:bold r:id="rId80"/>
      <p:italic r:id="rId81"/>
      <p:boldItalic r:id="rId82"/>
    </p:embeddedFont>
  </p:embeddedFontLst>
  <p:custDataLst>
    <p:tags r:id="rId8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30" autoAdjust="0"/>
    <p:restoredTop sz="90933" autoAdjust="0"/>
  </p:normalViewPr>
  <p:slideViewPr>
    <p:cSldViewPr snapToGrid="0">
      <p:cViewPr varScale="1">
        <p:scale>
          <a:sx n="137" d="100"/>
          <a:sy n="137" d="100"/>
        </p:scale>
        <p:origin x="1356" y="5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2.fntdata"/><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font" Target="fonts/font5.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7203202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edium.com/@andylindquist/how-confirmation-bias-is-ruining-your-life-and-how-to-fix-it-10620444f3c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warosu.org/sci/thread/777204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logdotrichanchordotcom.wordpress.com/2016/05/23/outlier-detection-an-overview-and-application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imeanddate.com/time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lynda.com/User-Experience-tutorials/UX-Research-Methods-Card-Sorting/546776-2.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phorest.com/gb/blog/salon-survey-one-effective-ways-find-clients-wan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bajacallcenters.com/about/news/things-quality-assurance-should-do.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arketeer.kapost.com/6-different-types-of-buyer-journey-map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onversionxl.com/blog/customer-journey-map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webpresencesolutions.net/small-business-website-usability-4-things-you-should-know/"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pandologic.com/publishers/trade-publishers/5-reasons-online-audience-engagement-important-everyon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123rf.com/photo_27709273_stock-vector-flat-design-modern-vector-illustration-concept-of-the-website-traffic-conversion-growth-webpage-sear.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canada.ca/en/privy-council/campaigns/mandate-tracker-results-canadians.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canada.ca/en.html"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ragan.com/14-kpis-that-pr-pros-should-be-track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delshimy.com/presentations_all/2018_CanUX_DE.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pixabay.com/illustrations/question-mark-note-duplicate-2110767/"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kisspng.com/png-question-mark-red-clip-art-big-question-mark-589930/"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nngroup.com/articles/why-you-only-need-to-test-with-5-user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uxbooth.com/articles/the-art-of-guerrilla-usability-testin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speckyboy.com/web-mobile-wireframe-sketch-examples/"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pixabay.com/illustrations/question-mark-note-duplicate-2110767/"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blog.ipleaders.in/indian-evidence-act-nutshell/"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edgeup.asus.com/2015/build-a-pc-checklist/"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salesforce.com/hub/analytics/why-data-strategy-is-critica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cmo.com.au/article/586510/why-customer-centricity-about-predicting-customer-lifetime-valu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uxplanet.org/the-essential-toolbox-of-ux-testing-methods-6e8e564768c3"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youtube.com/watch?v=O94kYyzqvTc&amp;feature=youtu.b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canada.ca/en/treasury-board-secretariat/services/management-accountability-framework.html"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canada.ca/en/treasury-board-secretariat/services/government-communications/canada-content-style-guide.html"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www.hemingwayapp.com/"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esearchgate.net/figure/Rubin-2008-Five-step-evidence-based-practice-decision-making-model_fig1_275594008"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canada.ca/en/privy-council/services/blueprint-2020/beyond-2020.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cfe.org.uk/expertise/behavioural_insight_research/"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mandegar.info/?l=QUT++Behavioural+economics+psychological+insights+into"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alamy.com/stock-photo/smoke-test-tube.html?page=3"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cio.com/article/3142322/how-it-leaders-can-define-and-drive-it-innovation.htm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ixabay.com/illustrations/question-mark-note-duplicate-2110767/"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eilly.com/pub/e/325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0016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854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3205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fr-CA" sz="1200">
                <a:latin typeface="Lato"/>
                <a:ea typeface="Lato"/>
                <a:cs typeface="Lato"/>
                <a:sym typeface="Lato"/>
              </a:rPr>
              <a:t>Hypothetical: A study that says Coca-Cola will make you live to 150 years old, is most likely not reliable, especially if the study was conducted by a company owned or funded by Coca Cola. The study is almost certainly biased.</a:t>
            </a:r>
          </a:p>
          <a:p>
            <a:pPr marL="0" lvl="0" indent="0" algn="l" rtl="0">
              <a:lnSpc>
                <a:spcPct val="115000"/>
              </a:lnSpc>
              <a:spcBef>
                <a:spcPts val="1600"/>
              </a:spcBef>
              <a:spcAft>
                <a:spcPts val="0"/>
              </a:spcAft>
              <a:buSzPts val="1100"/>
              <a:buNone/>
            </a:pPr>
            <a:r>
              <a:rPr lang="fr-CA" sz="1200" b="1">
                <a:latin typeface="Lato"/>
                <a:ea typeface="Lato"/>
                <a:cs typeface="Lato"/>
                <a:sym typeface="Lato"/>
              </a:rPr>
              <a:t>Image Credit: </a:t>
            </a:r>
            <a:r>
              <a:rPr lang="fr-CA" sz="1200" b="1" u="sng">
                <a:solidFill>
                  <a:schemeClr val="hlink"/>
                </a:solidFill>
                <a:latin typeface="Lato"/>
                <a:ea typeface="Lato"/>
                <a:cs typeface="Lato"/>
                <a:sym typeface="Lato"/>
                <a:hlinkClick r:id="rId3"/>
              </a:rPr>
              <a:t>https://medium.com/@andylindquist/how-confirmation-bias-is-ruining-your-life-and-how-to-fix-it-10620444f3c3</a:t>
            </a:r>
            <a:endParaRPr lang="fr-CA" sz="1200" b="1">
              <a:latin typeface="Lato"/>
              <a:ea typeface="Lato"/>
              <a:cs typeface="Lato"/>
              <a:sym typeface="Lato"/>
            </a:endParaRPr>
          </a:p>
          <a:p>
            <a:pPr marL="0" lvl="0" indent="0" algn="l" rtl="0">
              <a:lnSpc>
                <a:spcPct val="115000"/>
              </a:lnSpc>
              <a:spcBef>
                <a:spcPts val="1600"/>
              </a:spcBef>
              <a:spcAft>
                <a:spcPts val="0"/>
              </a:spcAft>
              <a:buSzPts val="1100"/>
              <a:buNone/>
            </a:pPr>
            <a:r>
              <a:rPr lang="fr-CA" sz="1200">
                <a:latin typeface="Lato"/>
                <a:ea typeface="Lato"/>
                <a:cs typeface="Lato"/>
                <a:sym typeface="Lato"/>
              </a:rPr>
              <a:t>When your measurement process systematically over- or under- emphasizes the value of a population parameter, the result is biased statistics.</a:t>
            </a:r>
            <a:endParaRPr lang="fr-CA"/>
          </a:p>
          <a:p>
            <a:pPr marL="0" lvl="0" indent="0" algn="l" rtl="0">
              <a:lnSpc>
                <a:spcPct val="115000"/>
              </a:lnSpc>
              <a:spcBef>
                <a:spcPts val="1600"/>
              </a:spcBef>
              <a:spcAft>
                <a:spcPts val="0"/>
              </a:spcAft>
              <a:buSzPts val="1100"/>
              <a:buNone/>
            </a:pPr>
            <a:r>
              <a:rPr lang="fr-CA"/>
              <a:t>Your sources should be free of bias.</a:t>
            </a:r>
          </a:p>
          <a:p>
            <a:pPr marL="0" lvl="0" indent="0" algn="l" rtl="0">
              <a:lnSpc>
                <a:spcPct val="100000"/>
              </a:lnSpc>
              <a:spcBef>
                <a:spcPts val="1600"/>
              </a:spcBef>
              <a:spcAft>
                <a:spcPts val="0"/>
              </a:spcAft>
              <a:buSzPts val="1100"/>
              <a:buNone/>
            </a:pPr>
            <a:endParaRPr lang="fr-CA"/>
          </a:p>
          <a:p>
            <a:pPr marL="0" lvl="0" indent="0" algn="l" rtl="0">
              <a:lnSpc>
                <a:spcPct val="100000"/>
              </a:lnSpc>
              <a:spcBef>
                <a:spcPts val="0"/>
              </a:spcBef>
              <a:spcAft>
                <a:spcPts val="0"/>
              </a:spcAft>
              <a:buSzPts val="1100"/>
              <a:buNone/>
            </a:pPr>
            <a:r>
              <a:rPr lang="fr-CA"/>
              <a:t>Statistical bias occurs when stats are calculated such that they are systematically different than the population parameter being estimated.</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Recognize when your stats have been impacted by bias.</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Potential forms of bias:</a:t>
            </a:r>
          </a:p>
          <a:p>
            <a:pPr marL="0" lvl="0" indent="0" algn="l" rtl="0">
              <a:lnSpc>
                <a:spcPct val="100000"/>
              </a:lnSpc>
              <a:spcBef>
                <a:spcPts val="0"/>
              </a:spcBef>
              <a:spcAft>
                <a:spcPts val="0"/>
              </a:spcAft>
              <a:buSzPts val="1100"/>
              <a:buNone/>
            </a:pPr>
            <a:r>
              <a:rPr lang="fr-CA"/>
              <a:t>	-selection bias</a:t>
            </a:r>
          </a:p>
          <a:p>
            <a:pPr marL="0" lvl="0" indent="0" algn="l" rtl="0">
              <a:lnSpc>
                <a:spcPct val="100000"/>
              </a:lnSpc>
              <a:spcBef>
                <a:spcPts val="0"/>
              </a:spcBef>
              <a:spcAft>
                <a:spcPts val="0"/>
              </a:spcAft>
              <a:buSzPts val="1100"/>
              <a:buNone/>
            </a:pPr>
            <a:r>
              <a:rPr lang="fr-CA"/>
              <a:t>	-omitted variable bias</a:t>
            </a:r>
          </a:p>
          <a:p>
            <a:pPr marL="0" lvl="0" indent="0" algn="l" rtl="0">
              <a:lnSpc>
                <a:spcPct val="100000"/>
              </a:lnSpc>
              <a:spcBef>
                <a:spcPts val="0"/>
              </a:spcBef>
              <a:spcAft>
                <a:spcPts val="0"/>
              </a:spcAft>
              <a:buSzPts val="1100"/>
              <a:buNone/>
            </a:pPr>
            <a:r>
              <a:rPr lang="fr-CA"/>
              <a:t>	-funding bias</a:t>
            </a:r>
          </a:p>
          <a:p>
            <a:pPr marL="0" lvl="0" indent="0" algn="l" rtl="0">
              <a:lnSpc>
                <a:spcPct val="100000"/>
              </a:lnSpc>
              <a:spcBef>
                <a:spcPts val="0"/>
              </a:spcBef>
              <a:spcAft>
                <a:spcPts val="0"/>
              </a:spcAft>
              <a:buSzPts val="1100"/>
              <a:buNone/>
            </a:pPr>
            <a:r>
              <a:rPr lang="fr-CA"/>
              <a:t>	-reporting bias</a:t>
            </a:r>
          </a:p>
          <a:p>
            <a:pPr marL="0" lvl="0" indent="0" algn="l" rtl="0">
              <a:lnSpc>
                <a:spcPct val="100000"/>
              </a:lnSpc>
              <a:spcBef>
                <a:spcPts val="0"/>
              </a:spcBef>
              <a:spcAft>
                <a:spcPts val="0"/>
              </a:spcAft>
              <a:buSzPts val="1100"/>
              <a:buNone/>
            </a:pPr>
            <a:r>
              <a:rPr lang="fr-CA"/>
              <a:t>	-exclusion bias</a:t>
            </a:r>
            <a:endParaRPr lang="fr-CA" dirty="0"/>
          </a:p>
        </p:txBody>
      </p:sp>
    </p:spTree>
    <p:extLst>
      <p:ext uri="{BB962C8B-B14F-4D97-AF65-F5344CB8AC3E}">
        <p14:creationId xmlns:p14="http://schemas.microsoft.com/office/powerpoint/2010/main" val="3707891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Image Credit #2: </a:t>
            </a:r>
            <a:r>
              <a:rPr lang="fr-CA" b="1" u="sng">
                <a:solidFill>
                  <a:schemeClr val="hlink"/>
                </a:solidFill>
                <a:hlinkClick r:id="rId3"/>
              </a:rPr>
              <a:t>https://i.warosu.org/sci/thread/7772046</a:t>
            </a:r>
            <a:endParaRPr lang="fr-CA" b="1"/>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Correlation does not equal causation:</a:t>
            </a:r>
          </a:p>
          <a:p>
            <a:pPr marL="0" lvl="0" indent="0" algn="l" rtl="0">
              <a:lnSpc>
                <a:spcPct val="100000"/>
              </a:lnSpc>
              <a:spcBef>
                <a:spcPts val="0"/>
              </a:spcBef>
              <a:spcAft>
                <a:spcPts val="0"/>
              </a:spcAft>
              <a:buSzPts val="1100"/>
              <a:buNone/>
            </a:pPr>
            <a:endParaRPr lang="fr-CA" sz="1200"/>
          </a:p>
          <a:p>
            <a:pPr marL="0" lvl="0" indent="0" algn="l" rtl="0">
              <a:lnSpc>
                <a:spcPct val="100000"/>
              </a:lnSpc>
              <a:spcBef>
                <a:spcPts val="0"/>
              </a:spcBef>
              <a:spcAft>
                <a:spcPts val="0"/>
              </a:spcAft>
              <a:buSzPts val="1100"/>
              <a:buNone/>
            </a:pPr>
            <a:r>
              <a:rPr lang="fr-CA" sz="1200"/>
              <a:t>Consider the</a:t>
            </a:r>
            <a:r>
              <a:rPr lang="fr-CA" sz="1200">
                <a:solidFill>
                  <a:schemeClr val="dk2"/>
                </a:solidFill>
              </a:rPr>
              <a:t> </a:t>
            </a:r>
            <a:r>
              <a:rPr lang="fr-CA" sz="1200" b="1">
                <a:solidFill>
                  <a:schemeClr val="accent5"/>
                </a:solidFill>
              </a:rPr>
              <a:t>null hypothesis</a:t>
            </a:r>
          </a:p>
          <a:p>
            <a:pPr marL="0" lvl="0" indent="0" algn="l" rtl="0">
              <a:lnSpc>
                <a:spcPct val="115000"/>
              </a:lnSpc>
              <a:spcBef>
                <a:spcPts val="0"/>
              </a:spcBef>
              <a:spcAft>
                <a:spcPts val="0"/>
              </a:spcAft>
              <a:buSzPts val="1100"/>
              <a:buNone/>
            </a:pPr>
            <a:r>
              <a:rPr lang="fr-CA"/>
              <a:t>The</a:t>
            </a:r>
            <a:r>
              <a:rPr lang="fr-CA" b="1"/>
              <a:t> </a:t>
            </a:r>
            <a:r>
              <a:rPr lang="fr-CA" b="1">
                <a:solidFill>
                  <a:srgbClr val="4A86E8"/>
                </a:solidFill>
              </a:rPr>
              <a:t>null hypothesis</a:t>
            </a:r>
            <a:r>
              <a:rPr lang="fr-CA" b="1"/>
              <a:t> </a:t>
            </a:r>
            <a:r>
              <a:rPr lang="fr-CA"/>
              <a:t>is useful when considering whether or not two groups differ statistically. It hypothesizes that the two groups are identical. Assume the groups are identical and ask whether collecting samples with large differences is likely or unlikely</a:t>
            </a:r>
          </a:p>
          <a:p>
            <a:pPr marL="0" lvl="0" indent="0" algn="l" rtl="0">
              <a:lnSpc>
                <a:spcPct val="115000"/>
              </a:lnSpc>
              <a:spcBef>
                <a:spcPts val="1600"/>
              </a:spcBef>
              <a:spcAft>
                <a:spcPts val="0"/>
              </a:spcAft>
              <a:buSzPts val="1100"/>
              <a:buNone/>
            </a:pPr>
            <a:r>
              <a:rPr lang="fr-CA"/>
              <a:t>Both ice cream sales and shark attacks increase in months when the weather is hot and sunny, but that does not imply that either is caused by the other. In this case they are each caused by a third factor, which is the good weather causing more people to swim at the beach or buy ice cream to cool off. </a:t>
            </a:r>
          </a:p>
          <a:p>
            <a:pPr marL="0" lvl="0" indent="0" algn="l" rtl="0">
              <a:lnSpc>
                <a:spcPct val="100000"/>
              </a:lnSpc>
              <a:spcBef>
                <a:spcPts val="1600"/>
              </a:spcBef>
              <a:spcAft>
                <a:spcPts val="0"/>
              </a:spcAft>
              <a:buSzPts val="1100"/>
              <a:buNone/>
            </a:pPr>
            <a:endParaRPr lang="fr-CA" b="1"/>
          </a:p>
          <a:p>
            <a:pPr marL="0" lvl="0" indent="0" algn="l" rtl="0">
              <a:lnSpc>
                <a:spcPct val="100000"/>
              </a:lnSpc>
              <a:spcBef>
                <a:spcPts val="0"/>
              </a:spcBef>
              <a:spcAft>
                <a:spcPts val="0"/>
              </a:spcAft>
              <a:buSzPts val="1100"/>
              <a:buNone/>
            </a:pPr>
            <a:endParaRPr lang="fr-CA"/>
          </a:p>
          <a:p>
            <a:pPr marL="0" lvl="0" indent="0" algn="l" rtl="0">
              <a:lnSpc>
                <a:spcPct val="115000"/>
              </a:lnSpc>
              <a:spcBef>
                <a:spcPts val="0"/>
              </a:spcBef>
              <a:spcAft>
                <a:spcPts val="1600"/>
              </a:spcAft>
              <a:buSzPts val="1100"/>
              <a:buNone/>
            </a:pPr>
            <a:endParaRPr lang="fr-CA" sz="1200" b="1" dirty="0">
              <a:solidFill>
                <a:schemeClr val="accent5"/>
              </a:solidFill>
              <a:latin typeface="Lato"/>
              <a:ea typeface="Lato"/>
              <a:cs typeface="Lato"/>
              <a:sym typeface="Lato"/>
            </a:endParaRPr>
          </a:p>
        </p:txBody>
      </p:sp>
    </p:spTree>
    <p:extLst>
      <p:ext uri="{BB962C8B-B14F-4D97-AF65-F5344CB8AC3E}">
        <p14:creationId xmlns:p14="http://schemas.microsoft.com/office/powerpoint/2010/main" val="1638495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https://blogdotrichanchordotcom.wordpress.com/2016/05/23/outlier-detection-an-overview-and-applications/</a:t>
            </a:r>
            <a:endParaRPr lang="fr-CA" b="1"/>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Related to Statistical Accuracy.</a:t>
            </a:r>
            <a:endParaRPr lang="fr-CA" dirty="0"/>
          </a:p>
        </p:txBody>
      </p:sp>
    </p:spTree>
    <p:extLst>
      <p:ext uri="{BB962C8B-B14F-4D97-AF65-F5344CB8AC3E}">
        <p14:creationId xmlns:p14="http://schemas.microsoft.com/office/powerpoint/2010/main" val="2742780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Image Credit #1: </a:t>
            </a:r>
            <a:r>
              <a:rPr lang="fr-CA" b="1" u="sng">
                <a:solidFill>
                  <a:schemeClr val="hlink"/>
                </a:solidFill>
                <a:hlinkClick r:id="rId3"/>
              </a:rPr>
              <a:t>https://www.timeanddate.com/timer/</a:t>
            </a:r>
            <a:endParaRPr lang="fr-CA" b="1"/>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Image Credit #2: </a:t>
            </a:r>
            <a:r>
              <a:rPr lang="fr-CA" b="1" u="sng">
                <a:solidFill>
                  <a:schemeClr val="hlink"/>
                </a:solidFill>
                <a:hlinkClick r:id="rId4"/>
              </a:rPr>
              <a:t>https://www.lynda.com/User-Experience-tutorials/UX-Research-Methods-Card-Sorting/546776-2.html</a:t>
            </a:r>
            <a:endParaRPr lang="fr-CA" b="1"/>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3454474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201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A longer session limit, or no session limit, allows for the possibility that a user has left the site open and has been working in a seperate tab, or walked away from their computer. This could result in an outlier that skews data.</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A shorter session limit might not account for the rare case of a user who spend lots of time (more than 30 minutes) reading or using a single page without triggering any events.</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Further Eliminated Example:</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The session duration is recorded from the first event triggered until the last event triggered.</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If a user simply closes the browser, leaving the page without triggering an event, the session duration will not account for the time spent on the site after the last event was triggered.</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3168910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847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1982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63619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Active Data:</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Often takes the form of organization initiated research.</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Any information you directly ask for.</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Eg.:</a:t>
            </a:r>
          </a:p>
          <a:p>
            <a:pPr marL="0" lvl="0" indent="0" algn="l" rtl="0">
              <a:lnSpc>
                <a:spcPct val="100000"/>
              </a:lnSpc>
              <a:spcBef>
                <a:spcPts val="0"/>
              </a:spcBef>
              <a:spcAft>
                <a:spcPts val="0"/>
              </a:spcAft>
              <a:buSzPts val="1100"/>
              <a:buNone/>
            </a:pPr>
            <a:r>
              <a:rPr lang="fr-CA"/>
              <a:t> </a:t>
            </a:r>
          </a:p>
          <a:p>
            <a:pPr marL="457200" lvl="0" indent="-298450" algn="l" rtl="0">
              <a:lnSpc>
                <a:spcPct val="100000"/>
              </a:lnSpc>
              <a:spcBef>
                <a:spcPts val="0"/>
              </a:spcBef>
              <a:spcAft>
                <a:spcPts val="0"/>
              </a:spcAft>
              <a:buSzPts val="1100"/>
              <a:buChar char="-"/>
            </a:pPr>
            <a:r>
              <a:rPr lang="fr-CA"/>
              <a:t>Name</a:t>
            </a:r>
          </a:p>
          <a:p>
            <a:pPr marL="457200" lvl="0" indent="-298450" algn="l" rtl="0">
              <a:lnSpc>
                <a:spcPct val="100000"/>
              </a:lnSpc>
              <a:spcBef>
                <a:spcPts val="0"/>
              </a:spcBef>
              <a:spcAft>
                <a:spcPts val="0"/>
              </a:spcAft>
              <a:buSzPts val="1100"/>
              <a:buChar char="-"/>
            </a:pPr>
            <a:r>
              <a:rPr lang="fr-CA"/>
              <a:t>Address </a:t>
            </a:r>
          </a:p>
          <a:p>
            <a:pPr marL="457200" lvl="0" indent="-298450" algn="l" rtl="0">
              <a:lnSpc>
                <a:spcPct val="100000"/>
              </a:lnSpc>
              <a:spcBef>
                <a:spcPts val="0"/>
              </a:spcBef>
              <a:spcAft>
                <a:spcPts val="0"/>
              </a:spcAft>
              <a:buSzPts val="1100"/>
              <a:buChar char="-"/>
            </a:pPr>
            <a:r>
              <a:rPr lang="fr-CA"/>
              <a:t>Preferences</a:t>
            </a:r>
          </a:p>
          <a:p>
            <a:pPr marL="457200" lvl="0" indent="-298450" algn="l" rtl="0">
              <a:lnSpc>
                <a:spcPct val="100000"/>
              </a:lnSpc>
              <a:spcBef>
                <a:spcPts val="0"/>
              </a:spcBef>
              <a:spcAft>
                <a:spcPts val="0"/>
              </a:spcAft>
              <a:buSzPts val="1100"/>
              <a:buChar char="-"/>
            </a:pPr>
            <a:r>
              <a:rPr lang="fr-CA"/>
              <a:t>Etc.,</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Tends to be qualitative.</a:t>
            </a:r>
          </a:p>
          <a:p>
            <a:pPr marL="0" lvl="0" indent="0" algn="l" rtl="0">
              <a:lnSpc>
                <a:spcPct val="100000"/>
              </a:lnSpc>
              <a:spcBef>
                <a:spcPts val="0"/>
              </a:spcBef>
              <a:spcAft>
                <a:spcPts val="0"/>
              </a:spcAft>
              <a:buSzPts val="1100"/>
              <a:buNone/>
            </a:pPr>
            <a:r>
              <a:rPr lang="fr-CA" b="1"/>
              <a:t>	</a:t>
            </a:r>
          </a:p>
          <a:p>
            <a:pPr marL="0" lvl="0" indent="0" algn="l" rtl="0">
              <a:lnSpc>
                <a:spcPct val="100000"/>
              </a:lnSpc>
              <a:spcBef>
                <a:spcPts val="0"/>
              </a:spcBef>
              <a:spcAft>
                <a:spcPts val="0"/>
              </a:spcAft>
              <a:buSzPts val="1100"/>
              <a:buNone/>
            </a:pPr>
            <a:r>
              <a:rPr lang="fr-CA" b="1"/>
              <a:t>Passive Data:</a:t>
            </a:r>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a:t>Tends to be collected via automated collection points.</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Collected without being asked for directly.</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Eg.:</a:t>
            </a:r>
          </a:p>
          <a:p>
            <a:pPr marL="0" lvl="0" indent="0" algn="l" rtl="0">
              <a:lnSpc>
                <a:spcPct val="100000"/>
              </a:lnSpc>
              <a:spcBef>
                <a:spcPts val="0"/>
              </a:spcBef>
              <a:spcAft>
                <a:spcPts val="0"/>
              </a:spcAft>
              <a:buSzPts val="1100"/>
              <a:buNone/>
            </a:pPr>
            <a:endParaRPr lang="fr-CA"/>
          </a:p>
          <a:p>
            <a:pPr marL="457200" lvl="0" indent="-298450" algn="l" rtl="0">
              <a:lnSpc>
                <a:spcPct val="100000"/>
              </a:lnSpc>
              <a:spcBef>
                <a:spcPts val="0"/>
              </a:spcBef>
              <a:spcAft>
                <a:spcPts val="0"/>
              </a:spcAft>
              <a:buSzPts val="1100"/>
              <a:buChar char="-"/>
            </a:pPr>
            <a:r>
              <a:rPr lang="fr-CA"/>
              <a:t>Timestamps</a:t>
            </a:r>
          </a:p>
          <a:p>
            <a:pPr marL="457200" lvl="0" indent="-298450" algn="l" rtl="0">
              <a:lnSpc>
                <a:spcPct val="100000"/>
              </a:lnSpc>
              <a:spcBef>
                <a:spcPts val="0"/>
              </a:spcBef>
              <a:spcAft>
                <a:spcPts val="0"/>
              </a:spcAft>
              <a:buSzPts val="1100"/>
              <a:buChar char="-"/>
            </a:pPr>
            <a:r>
              <a:rPr lang="fr-CA"/>
              <a:t>Browser info</a:t>
            </a:r>
          </a:p>
          <a:p>
            <a:pPr marL="457200" lvl="0" indent="-298450" algn="l" rtl="0">
              <a:lnSpc>
                <a:spcPct val="100000"/>
              </a:lnSpc>
              <a:spcBef>
                <a:spcPts val="0"/>
              </a:spcBef>
              <a:spcAft>
                <a:spcPts val="0"/>
              </a:spcAft>
              <a:buSzPts val="1100"/>
              <a:buChar char="-"/>
            </a:pPr>
            <a:r>
              <a:rPr lang="fr-CA"/>
              <a:t>Default language</a:t>
            </a:r>
          </a:p>
          <a:p>
            <a:pPr marL="457200" lvl="0" indent="-298450" algn="l" rtl="0">
              <a:lnSpc>
                <a:spcPct val="100000"/>
              </a:lnSpc>
              <a:spcBef>
                <a:spcPts val="0"/>
              </a:spcBef>
              <a:spcAft>
                <a:spcPts val="0"/>
              </a:spcAft>
              <a:buSzPts val="1100"/>
              <a:buChar char="-"/>
            </a:pPr>
            <a:r>
              <a:rPr lang="fr-CA"/>
              <a:t>User’s device </a:t>
            </a:r>
          </a:p>
          <a:p>
            <a:pPr marL="457200" lvl="0" indent="-298450" algn="l" rtl="0">
              <a:lnSpc>
                <a:spcPct val="100000"/>
              </a:lnSpc>
              <a:spcBef>
                <a:spcPts val="0"/>
              </a:spcBef>
              <a:spcAft>
                <a:spcPts val="0"/>
              </a:spcAft>
              <a:buSzPts val="1100"/>
              <a:buChar char="-"/>
            </a:pPr>
            <a:r>
              <a:rPr lang="fr-CA"/>
              <a:t>Etc.,</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Tends to be more quantitative</a:t>
            </a:r>
          </a:p>
          <a:p>
            <a:pPr marL="0" lvl="0" indent="0" algn="l" rtl="0">
              <a:lnSpc>
                <a:spcPct val="100000"/>
              </a:lnSpc>
              <a:spcBef>
                <a:spcPts val="0"/>
              </a:spcBef>
              <a:spcAft>
                <a:spcPts val="0"/>
              </a:spcAft>
              <a:buSzPts val="1100"/>
              <a:buNone/>
            </a:pPr>
            <a:endParaRPr lang="fr-CA" b="1" dirty="0"/>
          </a:p>
        </p:txBody>
      </p:sp>
    </p:spTree>
    <p:extLst>
      <p:ext uri="{BB962C8B-B14F-4D97-AF65-F5344CB8AC3E}">
        <p14:creationId xmlns:p14="http://schemas.microsoft.com/office/powerpoint/2010/main" val="2507352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Image Credit: </a:t>
            </a:r>
            <a:r>
              <a:rPr lang="fr-CA" u="sng">
                <a:solidFill>
                  <a:schemeClr val="hlink"/>
                </a:solidFill>
                <a:hlinkClick r:id="rId3"/>
              </a:rPr>
              <a:t>https://www.phorest.com/gb/blog/salon-survey-one-effective-ways-find-clients-want/</a:t>
            </a:r>
            <a:endParaRPr lang="fr-CA"/>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3205861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https://www.bajacallcenters.com/about/news/things-quality-assurance-should-do.html</a:t>
            </a:r>
            <a:endParaRPr lang="fr-CA" b="1"/>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The call center is an often overlook example of passive data.</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(Example of active data to be added still)</a:t>
            </a:r>
            <a:endParaRPr lang="fr-CA" dirty="0"/>
          </a:p>
        </p:txBody>
      </p:sp>
    </p:spTree>
    <p:extLst>
      <p:ext uri="{BB962C8B-B14F-4D97-AF65-F5344CB8AC3E}">
        <p14:creationId xmlns:p14="http://schemas.microsoft.com/office/powerpoint/2010/main" val="924215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https://marketeer.kapost.com/6-different-types-of-buyer-journey-maps/</a:t>
            </a:r>
            <a:endParaRPr lang="fr-CA" b="1"/>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sz="1200">
                <a:latin typeface="Lato"/>
                <a:ea typeface="Lato"/>
                <a:cs typeface="Lato"/>
                <a:sym typeface="Lato"/>
              </a:rPr>
              <a:t>Generally speaking, a touchpoint is any way a person interacts with a business or organization.</a:t>
            </a:r>
          </a:p>
          <a:p>
            <a:pPr marL="0" lvl="0" indent="0" algn="l" rtl="0">
              <a:lnSpc>
                <a:spcPct val="100000"/>
              </a:lnSpc>
              <a:spcBef>
                <a:spcPts val="0"/>
              </a:spcBef>
              <a:spcAft>
                <a:spcPts val="0"/>
              </a:spcAft>
              <a:buSzPts val="1100"/>
              <a:buNone/>
            </a:pPr>
            <a:endParaRPr lang="fr-CA" sz="1200">
              <a:latin typeface="Lato"/>
              <a:ea typeface="Lato"/>
              <a:cs typeface="Lato"/>
              <a:sym typeface="Lato"/>
            </a:endParaRPr>
          </a:p>
          <a:p>
            <a:pPr marL="0" lvl="0" indent="0" algn="l" rtl="0">
              <a:lnSpc>
                <a:spcPct val="100000"/>
              </a:lnSpc>
              <a:spcBef>
                <a:spcPts val="0"/>
              </a:spcBef>
              <a:spcAft>
                <a:spcPts val="0"/>
              </a:spcAft>
              <a:buSzPts val="1100"/>
              <a:buNone/>
            </a:pPr>
            <a:r>
              <a:rPr lang="fr-CA"/>
              <a:t>Broad example of both physical and digital touchpoints along a journey.</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More illustrative than specific.</a:t>
            </a:r>
            <a:endParaRPr lang="fr-CA" dirty="0"/>
          </a:p>
        </p:txBody>
      </p:sp>
    </p:spTree>
    <p:extLst>
      <p:ext uri="{BB962C8B-B14F-4D97-AF65-F5344CB8AC3E}">
        <p14:creationId xmlns:p14="http://schemas.microsoft.com/office/powerpoint/2010/main" val="2212746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dirty="0" err="1"/>
              <a:t>Reminder</a:t>
            </a:r>
            <a:r>
              <a:rPr lang="fr-CA" b="1" dirty="0"/>
              <a:t>: </a:t>
            </a:r>
            <a:r>
              <a:rPr lang="fr-CA" dirty="0"/>
              <a:t>the audience </a:t>
            </a:r>
            <a:r>
              <a:rPr lang="fr-CA" dirty="0" err="1"/>
              <a:t>will</a:t>
            </a:r>
            <a:r>
              <a:rPr lang="fr-CA" dirty="0"/>
              <a:t> have </a:t>
            </a:r>
            <a:r>
              <a:rPr lang="fr-CA" dirty="0" err="1"/>
              <a:t>recently</a:t>
            </a:r>
            <a:r>
              <a:rPr lang="fr-CA" dirty="0"/>
              <a:t> </a:t>
            </a:r>
            <a:r>
              <a:rPr lang="fr-CA" dirty="0" err="1"/>
              <a:t>done</a:t>
            </a:r>
            <a:r>
              <a:rPr lang="fr-CA" dirty="0"/>
              <a:t> a </a:t>
            </a:r>
            <a:r>
              <a:rPr lang="fr-CA" dirty="0" err="1"/>
              <a:t>journey-mapping</a:t>
            </a:r>
            <a:r>
              <a:rPr lang="fr-CA" dirty="0"/>
              <a:t> class and </a:t>
            </a:r>
            <a:r>
              <a:rPr lang="fr-CA" dirty="0" err="1"/>
              <a:t>will</a:t>
            </a:r>
            <a:r>
              <a:rPr lang="fr-CA" dirty="0"/>
              <a:t> </a:t>
            </a:r>
            <a:r>
              <a:rPr lang="fr-CA" dirty="0" err="1"/>
              <a:t>be</a:t>
            </a:r>
            <a:r>
              <a:rPr lang="fr-CA" dirty="0"/>
              <a:t> </a:t>
            </a:r>
            <a:r>
              <a:rPr lang="fr-CA" dirty="0" err="1"/>
              <a:t>familiar</a:t>
            </a:r>
            <a:r>
              <a:rPr lang="fr-CA" dirty="0"/>
              <a:t> </a:t>
            </a:r>
            <a:r>
              <a:rPr lang="fr-CA" dirty="0" err="1"/>
              <a:t>with</a:t>
            </a:r>
            <a:r>
              <a:rPr lang="fr-CA" dirty="0"/>
              <a:t> </a:t>
            </a:r>
            <a:r>
              <a:rPr lang="fr-CA" dirty="0" err="1"/>
              <a:t>this</a:t>
            </a:r>
            <a:r>
              <a:rPr lang="fr-CA" dirty="0"/>
              <a:t> concept</a:t>
            </a:r>
          </a:p>
          <a:p>
            <a:pPr marL="0" lvl="0" indent="0" algn="l" rtl="0">
              <a:lnSpc>
                <a:spcPct val="100000"/>
              </a:lnSpc>
              <a:spcBef>
                <a:spcPts val="0"/>
              </a:spcBef>
              <a:spcAft>
                <a:spcPts val="0"/>
              </a:spcAft>
              <a:buSzPts val="1100"/>
              <a:buNone/>
            </a:pPr>
            <a:endParaRPr lang="fr-CA" b="1" dirty="0"/>
          </a:p>
          <a:p>
            <a:pPr marL="0" lvl="0" indent="0" algn="l" rtl="0">
              <a:lnSpc>
                <a:spcPct val="100000"/>
              </a:lnSpc>
              <a:spcBef>
                <a:spcPts val="0"/>
              </a:spcBef>
              <a:spcAft>
                <a:spcPts val="0"/>
              </a:spcAft>
              <a:buSzPts val="1100"/>
              <a:buNone/>
            </a:pPr>
            <a:r>
              <a:rPr lang="fr-CA" b="1" dirty="0"/>
              <a:t>Image </a:t>
            </a:r>
            <a:r>
              <a:rPr lang="fr-CA" b="1" dirty="0" err="1"/>
              <a:t>Credit</a:t>
            </a:r>
            <a:r>
              <a:rPr lang="fr-CA" b="1" dirty="0"/>
              <a:t>: </a:t>
            </a:r>
            <a:r>
              <a:rPr lang="fr-CA" b="1" u="sng" dirty="0">
                <a:solidFill>
                  <a:schemeClr val="hlink"/>
                </a:solidFill>
                <a:hlinkClick r:id="rId3"/>
              </a:rPr>
              <a:t>https://conversionxl.com/blog/customer-journey-maps/</a:t>
            </a:r>
            <a:endParaRPr lang="fr-CA" b="1" dirty="0"/>
          </a:p>
          <a:p>
            <a:pPr marL="0" lvl="0" indent="0" algn="l" rtl="0">
              <a:lnSpc>
                <a:spcPct val="100000"/>
              </a:lnSpc>
              <a:spcBef>
                <a:spcPts val="0"/>
              </a:spcBef>
              <a:spcAft>
                <a:spcPts val="0"/>
              </a:spcAft>
              <a:buSzPts val="1100"/>
              <a:buNone/>
            </a:pPr>
            <a:endParaRPr lang="fr-CA" dirty="0"/>
          </a:p>
          <a:p>
            <a:pPr marL="0" lvl="0" indent="0" algn="l" rtl="0">
              <a:lnSpc>
                <a:spcPct val="100000"/>
              </a:lnSpc>
              <a:spcBef>
                <a:spcPts val="0"/>
              </a:spcBef>
              <a:spcAft>
                <a:spcPts val="0"/>
              </a:spcAft>
              <a:buSzPts val="1100"/>
              <a:buNone/>
            </a:pPr>
            <a:r>
              <a:rPr lang="fr-CA" dirty="0" err="1"/>
              <a:t>Specific</a:t>
            </a:r>
            <a:r>
              <a:rPr lang="fr-CA" dirty="0"/>
              <a:t> </a:t>
            </a:r>
            <a:r>
              <a:rPr lang="fr-CA" dirty="0" err="1"/>
              <a:t>example</a:t>
            </a:r>
            <a:r>
              <a:rPr lang="fr-CA" dirty="0"/>
              <a:t> of </a:t>
            </a:r>
            <a:r>
              <a:rPr lang="fr-CA" dirty="0" err="1"/>
              <a:t>journeymap</a:t>
            </a:r>
            <a:r>
              <a:rPr lang="fr-CA" dirty="0"/>
              <a:t>, </a:t>
            </a:r>
            <a:r>
              <a:rPr lang="fr-CA" dirty="0" err="1"/>
              <a:t>identifying</a:t>
            </a:r>
            <a:r>
              <a:rPr lang="fr-CA" dirty="0"/>
              <a:t> </a:t>
            </a:r>
            <a:r>
              <a:rPr lang="fr-CA" dirty="0" err="1"/>
              <a:t>several</a:t>
            </a:r>
            <a:r>
              <a:rPr lang="fr-CA" dirty="0"/>
              <a:t> </a:t>
            </a:r>
            <a:r>
              <a:rPr lang="fr-CA" dirty="0" err="1"/>
              <a:t>touchpoints</a:t>
            </a:r>
            <a:r>
              <a:rPr lang="fr-CA" dirty="0"/>
              <a:t>.</a:t>
            </a:r>
          </a:p>
        </p:txBody>
      </p:sp>
    </p:spTree>
    <p:extLst>
      <p:ext uri="{BB962C8B-B14F-4D97-AF65-F5344CB8AC3E}">
        <p14:creationId xmlns:p14="http://schemas.microsoft.com/office/powerpoint/2010/main" val="3895963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A brief selection of a vast amount of metrics and types of data you may be interested in collecting.</a:t>
            </a:r>
            <a:endParaRPr lang="fr-CA" dirty="0"/>
          </a:p>
        </p:txBody>
      </p:sp>
    </p:spTree>
    <p:extLst>
      <p:ext uri="{BB962C8B-B14F-4D97-AF65-F5344CB8AC3E}">
        <p14:creationId xmlns:p14="http://schemas.microsoft.com/office/powerpoint/2010/main" val="3563671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https://www.webpresencesolutions.net/small-business-website-usability-4-things-you-should-know/</a:t>
            </a:r>
            <a:endParaRPr lang="fr-CA" b="1"/>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1990464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dirty="0"/>
              <a:t>Image </a:t>
            </a:r>
            <a:r>
              <a:rPr lang="fr-CA" b="1" dirty="0" err="1"/>
              <a:t>Credit</a:t>
            </a:r>
            <a:r>
              <a:rPr lang="fr-CA" b="1" dirty="0"/>
              <a:t>: </a:t>
            </a:r>
            <a:r>
              <a:rPr lang="fr-CA" b="1" u="sng" dirty="0">
                <a:solidFill>
                  <a:schemeClr val="hlink"/>
                </a:solidFill>
                <a:hlinkClick r:id="rId3"/>
              </a:rPr>
              <a:t>https://www.pandologic.com/publishers/trade-publishers/5-reasons-online-audience-engagement-important-everyone/</a:t>
            </a:r>
            <a:endParaRPr lang="fr-CA" b="1" dirty="0"/>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2489979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https://www.123rf.com/photo_27709273_stock-vector-flat-design-modern-vector-illustration-concept-of-the-website-traffic-conversion-growth-webpage-sear.html</a:t>
            </a:r>
            <a:endParaRPr lang="fr-CA" b="1"/>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54447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41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8596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Section 3: Header</a:t>
            </a:r>
            <a:endParaRPr lang="fr-CA" b="1" dirty="0"/>
          </a:p>
        </p:txBody>
      </p:sp>
    </p:spTree>
    <p:extLst>
      <p:ext uri="{BB962C8B-B14F-4D97-AF65-F5344CB8AC3E}">
        <p14:creationId xmlns:p14="http://schemas.microsoft.com/office/powerpoint/2010/main" val="775233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8112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Business objectives should inform the way you utilize and present data.</a:t>
            </a:r>
            <a:endParaRPr lang="fr-CA" dirty="0"/>
          </a:p>
        </p:txBody>
      </p:sp>
    </p:spTree>
    <p:extLst>
      <p:ext uri="{BB962C8B-B14F-4D97-AF65-F5344CB8AC3E}">
        <p14:creationId xmlns:p14="http://schemas.microsoft.com/office/powerpoint/2010/main" val="2486051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Source: </a:t>
            </a:r>
            <a:r>
              <a:rPr lang="fr-CA" u="sng">
                <a:solidFill>
                  <a:schemeClr val="hlink"/>
                </a:solidFill>
                <a:hlinkClick r:id="rId3"/>
              </a:rPr>
              <a:t>https://www.canada.ca/en/privy-council/campaigns/mandate-tracker-results-canadians.html</a:t>
            </a:r>
            <a:endParaRPr lang="fr-CA"/>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4"/>
              </a:rPr>
              <a:t>https://www.canada.ca/en.html</a:t>
            </a:r>
            <a:endParaRPr lang="fr-CA" b="1"/>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Some specific examples of organizational objectives.</a:t>
            </a:r>
            <a:endParaRPr lang="fr-CA" dirty="0"/>
          </a:p>
        </p:txBody>
      </p:sp>
    </p:spTree>
    <p:extLst>
      <p:ext uri="{BB962C8B-B14F-4D97-AF65-F5344CB8AC3E}">
        <p14:creationId xmlns:p14="http://schemas.microsoft.com/office/powerpoint/2010/main" val="1147149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Comparison to CSFs (Critical Success Factors)</a:t>
            </a:r>
          </a:p>
          <a:p>
            <a:pPr marL="0" lvl="0" indent="0" algn="l" rtl="0">
              <a:lnSpc>
                <a:spcPct val="100000"/>
              </a:lnSpc>
              <a:spcBef>
                <a:spcPts val="0"/>
              </a:spcBef>
              <a:spcAft>
                <a:spcPts val="0"/>
              </a:spcAft>
              <a:buSzPts val="1100"/>
              <a:buNone/>
            </a:pPr>
            <a:r>
              <a:rPr lang="fr-CA"/>
              <a:t>KPIs are what to look for to see if you are succeeding</a:t>
            </a:r>
          </a:p>
          <a:p>
            <a:pPr marL="0" lvl="0" indent="0" algn="l" rtl="0">
              <a:lnSpc>
                <a:spcPct val="100000"/>
              </a:lnSpc>
              <a:spcBef>
                <a:spcPts val="0"/>
              </a:spcBef>
              <a:spcAft>
                <a:spcPts val="0"/>
              </a:spcAft>
              <a:buSzPts val="1100"/>
              <a:buNone/>
            </a:pPr>
            <a:r>
              <a:rPr lang="fr-CA"/>
              <a:t>CSFs are what you will need to do to succeed.</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SMART objectives:</a:t>
            </a:r>
          </a:p>
          <a:p>
            <a:pPr marL="0" lvl="0" indent="0" algn="l" rtl="0">
              <a:lnSpc>
                <a:spcPct val="100000"/>
              </a:lnSpc>
              <a:spcBef>
                <a:spcPts val="0"/>
              </a:spcBef>
              <a:spcAft>
                <a:spcPts val="0"/>
              </a:spcAft>
              <a:buSzPts val="1100"/>
              <a:buNone/>
            </a:pPr>
            <a:r>
              <a:rPr lang="fr-CA"/>
              <a:t>Specific</a:t>
            </a:r>
          </a:p>
          <a:p>
            <a:pPr marL="0" lvl="0" indent="0" algn="l" rtl="0">
              <a:lnSpc>
                <a:spcPct val="100000"/>
              </a:lnSpc>
              <a:spcBef>
                <a:spcPts val="0"/>
              </a:spcBef>
              <a:spcAft>
                <a:spcPts val="0"/>
              </a:spcAft>
              <a:buSzPts val="1100"/>
              <a:buNone/>
            </a:pPr>
            <a:r>
              <a:rPr lang="fr-CA"/>
              <a:t>Measureable</a:t>
            </a:r>
          </a:p>
          <a:p>
            <a:pPr marL="0" lvl="0" indent="0" algn="l" rtl="0">
              <a:lnSpc>
                <a:spcPct val="100000"/>
              </a:lnSpc>
              <a:spcBef>
                <a:spcPts val="0"/>
              </a:spcBef>
              <a:spcAft>
                <a:spcPts val="0"/>
              </a:spcAft>
              <a:buSzPts val="1100"/>
              <a:buNone/>
            </a:pPr>
            <a:r>
              <a:rPr lang="fr-CA"/>
              <a:t>Achievable</a:t>
            </a:r>
          </a:p>
          <a:p>
            <a:pPr marL="0" lvl="0" indent="0" algn="l" rtl="0">
              <a:lnSpc>
                <a:spcPct val="100000"/>
              </a:lnSpc>
              <a:spcBef>
                <a:spcPts val="0"/>
              </a:spcBef>
              <a:spcAft>
                <a:spcPts val="0"/>
              </a:spcAft>
              <a:buSzPts val="1100"/>
              <a:buNone/>
            </a:pPr>
            <a:r>
              <a:rPr lang="fr-CA"/>
              <a:t>Relevant</a:t>
            </a:r>
          </a:p>
          <a:p>
            <a:pPr marL="0" lvl="0" indent="0" algn="l" rtl="0">
              <a:lnSpc>
                <a:spcPct val="100000"/>
              </a:lnSpc>
              <a:spcBef>
                <a:spcPts val="0"/>
              </a:spcBef>
              <a:spcAft>
                <a:spcPts val="0"/>
              </a:spcAft>
              <a:buSzPts val="1100"/>
              <a:buNone/>
            </a:pPr>
            <a:r>
              <a:rPr lang="fr-CA"/>
              <a:t>Time Bound</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https://www.ragan.com/14-kpis-that-pr-pros-should-be-tracking/</a:t>
            </a:r>
            <a:endParaRPr lang="fr-CA" b="1"/>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2107329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Source: </a:t>
            </a:r>
            <a:r>
              <a:rPr lang="fr-CA" u="sng">
                <a:solidFill>
                  <a:schemeClr val="hlink"/>
                </a:solidFill>
                <a:hlinkClick r:id="rId3"/>
              </a:rPr>
              <a:t>http://delshimy.com/presentations_all/2018_CanUX_DE.pdf</a:t>
            </a:r>
            <a:endParaRPr lang="fr-CA"/>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Triangulation:</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In navigation: using two known locations to pinpoint a third</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In Data: using one or more methods of research to arrive at unique insights</a:t>
            </a:r>
            <a:endParaRPr lang="fr-CA" dirty="0"/>
          </a:p>
        </p:txBody>
      </p:sp>
    </p:spTree>
    <p:extLst>
      <p:ext uri="{BB962C8B-B14F-4D97-AF65-F5344CB8AC3E}">
        <p14:creationId xmlns:p14="http://schemas.microsoft.com/office/powerpoint/2010/main" val="1410687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Question to audience/ Exercise</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Bad: Media Monitoring</a:t>
            </a:r>
          </a:p>
          <a:p>
            <a:pPr marL="0" lvl="0" indent="0" algn="l" rtl="0">
              <a:lnSpc>
                <a:spcPct val="100000"/>
              </a:lnSpc>
              <a:spcBef>
                <a:spcPts val="0"/>
              </a:spcBef>
              <a:spcAft>
                <a:spcPts val="0"/>
              </a:spcAft>
              <a:buSzPts val="1100"/>
              <a:buNone/>
            </a:pPr>
            <a:r>
              <a:rPr lang="fr-CA"/>
              <a:t>Good: Usability Research and Testing</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https://pixabay.com/illustrations/question-mark-note-duplicate-2110767/</a:t>
            </a:r>
            <a:endParaRPr lang="fr-CA" b="1"/>
          </a:p>
          <a:p>
            <a:pPr marL="0" lvl="0" indent="0" algn="l" rtl="0">
              <a:lnSpc>
                <a:spcPct val="100000"/>
              </a:lnSpc>
              <a:spcBef>
                <a:spcPts val="0"/>
              </a:spcBef>
              <a:spcAft>
                <a:spcPts val="0"/>
              </a:spcAft>
              <a:buSzPts val="1100"/>
              <a:buNone/>
            </a:pPr>
            <a:endParaRPr lang="fr-CA" b="1" dirty="0"/>
          </a:p>
        </p:txBody>
      </p:sp>
    </p:spTree>
    <p:extLst>
      <p:ext uri="{BB962C8B-B14F-4D97-AF65-F5344CB8AC3E}">
        <p14:creationId xmlns:p14="http://schemas.microsoft.com/office/powerpoint/2010/main" val="2305362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Image Credit: </a:t>
            </a:r>
            <a:r>
              <a:rPr lang="fr-CA" u="sng">
                <a:solidFill>
                  <a:schemeClr val="hlink"/>
                </a:solidFill>
                <a:hlinkClick r:id="rId3"/>
              </a:rPr>
              <a:t>https://www.kisspng.com/png-question-mark-red-clip-art-big-question-mark-589930/</a:t>
            </a:r>
            <a:endParaRPr lang="fr-CA"/>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727713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If optimization is the goal, focus on the essential 20%</a:t>
            </a:r>
          </a:p>
          <a:p>
            <a:pPr marL="0" lvl="0" indent="0" algn="l" rtl="0">
              <a:spcBef>
                <a:spcPts val="0"/>
              </a:spcBef>
              <a:spcAft>
                <a:spcPts val="0"/>
              </a:spcAft>
              <a:buNone/>
            </a:pPr>
            <a:endParaRPr lang="fr-CA"/>
          </a:p>
          <a:p>
            <a:pPr marL="0" lvl="0" indent="0" algn="l" rtl="0">
              <a:spcBef>
                <a:spcPts val="0"/>
              </a:spcBef>
              <a:spcAft>
                <a:spcPts val="0"/>
              </a:spcAft>
              <a:buNone/>
            </a:pPr>
            <a:r>
              <a:rPr lang="fr-CA"/>
              <a:t>Often in government inclusivity and accessibility for all are necessary, in which case you need to consider all 100%, including people in the margins you may not initially consider.</a:t>
            </a:r>
            <a:endParaRPr lang="fr-CA" dirty="0"/>
          </a:p>
        </p:txBody>
      </p:sp>
      <p:sp>
        <p:nvSpPr>
          <p:cNvPr id="304" name="Google Shape;30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1355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Example provided on following slide. </a:t>
            </a:r>
            <a:endParaRPr lang="fr-CA" dirty="0"/>
          </a:p>
        </p:txBody>
      </p:sp>
    </p:spTree>
    <p:extLst>
      <p:ext uri="{BB962C8B-B14F-4D97-AF65-F5344CB8AC3E}">
        <p14:creationId xmlns:p14="http://schemas.microsoft.com/office/powerpoint/2010/main" val="1254165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28407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Testing even a single user provides you with observations you otherwise would not have.</a:t>
            </a:r>
          </a:p>
          <a:p>
            <a:pPr marL="0" lvl="0" indent="0" algn="l" rtl="0">
              <a:lnSpc>
                <a:spcPct val="100000"/>
              </a:lnSpc>
              <a:spcBef>
                <a:spcPts val="0"/>
              </a:spcBef>
              <a:spcAft>
                <a:spcPts val="0"/>
              </a:spcAft>
              <a:buSzPts val="1100"/>
              <a:buNone/>
            </a:pPr>
            <a:r>
              <a:rPr lang="fr-CA"/>
              <a:t>When elaborate testing cannot be done, Guerilla testing with a mock-up is better than nothing.</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The Nielson Norman Group finds elaborate usability testing to be a waste of time and resources.</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It is more effective to perform several, smaller usability tests.</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One user gives you completely unique results</a:t>
            </a:r>
          </a:p>
          <a:p>
            <a:pPr marL="0" lvl="0" indent="0" algn="l" rtl="0">
              <a:lnSpc>
                <a:spcPct val="100000"/>
              </a:lnSpc>
              <a:spcBef>
                <a:spcPts val="0"/>
              </a:spcBef>
              <a:spcAft>
                <a:spcPts val="0"/>
              </a:spcAft>
              <a:buSzPts val="1100"/>
              <a:buNone/>
            </a:pPr>
            <a:r>
              <a:rPr lang="fr-CA"/>
              <a:t>Two Users provide new insights with some overlap</a:t>
            </a:r>
          </a:p>
          <a:p>
            <a:pPr marL="0" lvl="0" indent="0" algn="l" rtl="0">
              <a:lnSpc>
                <a:spcPct val="100000"/>
              </a:lnSpc>
              <a:spcBef>
                <a:spcPts val="0"/>
              </a:spcBef>
              <a:spcAft>
                <a:spcPts val="0"/>
              </a:spcAft>
              <a:buSzPts val="1100"/>
              <a:buNone/>
            </a:pPr>
            <a:r>
              <a:rPr lang="fr-CA"/>
              <a:t>Three users provide considerable overlap but some new insight</a:t>
            </a:r>
          </a:p>
          <a:p>
            <a:pPr marL="0" lvl="0" indent="0" algn="l" rtl="0">
              <a:lnSpc>
                <a:spcPct val="100000"/>
              </a:lnSpc>
              <a:spcBef>
                <a:spcPts val="0"/>
              </a:spcBef>
              <a:spcAft>
                <a:spcPts val="0"/>
              </a:spcAft>
              <a:buSzPts val="1100"/>
              <a:buNone/>
            </a:pPr>
            <a:r>
              <a:rPr lang="fr-CA"/>
              <a:t>Five users and beyond tend to observe the same results repeatedly with increasingly small variations.</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If the changes made by a first test do not resolve all issues, a second, and third test can increasingly identify remaining issues more clearly.</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https://www.nngroup.com/articles/why-you-only-need-to-test-with-5-users/</a:t>
            </a:r>
            <a:endParaRPr lang="fr-CA" b="1"/>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2487027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Image Credit #1: </a:t>
            </a:r>
            <a:r>
              <a:rPr lang="fr-CA" b="1" u="sng">
                <a:solidFill>
                  <a:schemeClr val="hlink"/>
                </a:solidFill>
                <a:hlinkClick r:id="rId3"/>
              </a:rPr>
              <a:t>https://www.uxbooth.com/articles/the-art-of-guerrilla-usability-testing/</a:t>
            </a:r>
            <a:endParaRPr lang="fr-CA" b="1"/>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Image Credit #2: </a:t>
            </a:r>
            <a:r>
              <a:rPr lang="fr-CA" b="1" u="sng">
                <a:solidFill>
                  <a:schemeClr val="hlink"/>
                </a:solidFill>
                <a:hlinkClick r:id="rId4"/>
              </a:rPr>
              <a:t>https://speckyboy.com/web-mobile-wireframe-sketch-examples/</a:t>
            </a:r>
            <a:endParaRPr lang="fr-CA" b="1"/>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A type of user testing that can be done when  time and resources are in short supply. </a:t>
            </a:r>
            <a:endParaRPr lang="fr-CA" dirty="0"/>
          </a:p>
        </p:txBody>
      </p:sp>
    </p:spTree>
    <p:extLst>
      <p:ext uri="{BB962C8B-B14F-4D97-AF65-F5344CB8AC3E}">
        <p14:creationId xmlns:p14="http://schemas.microsoft.com/office/powerpoint/2010/main" val="2642327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Question to audience/ Exercise</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b="1"/>
              <a:t>Challenges: </a:t>
            </a:r>
          </a:p>
          <a:p>
            <a:pPr marL="0" lvl="0" indent="0" algn="l" rtl="0">
              <a:lnSpc>
                <a:spcPct val="100000"/>
              </a:lnSpc>
              <a:spcBef>
                <a:spcPts val="0"/>
              </a:spcBef>
              <a:spcAft>
                <a:spcPts val="0"/>
              </a:spcAft>
              <a:buSzPts val="1100"/>
              <a:buNone/>
            </a:pPr>
            <a:endParaRPr lang="fr-CA"/>
          </a:p>
          <a:p>
            <a:pPr marL="0" lvl="0" indent="0" algn="l" rtl="0">
              <a:lnSpc>
                <a:spcPct val="115000"/>
              </a:lnSpc>
              <a:spcBef>
                <a:spcPts val="0"/>
              </a:spcBef>
              <a:spcAft>
                <a:spcPts val="0"/>
              </a:spcAft>
              <a:buSzPts val="1100"/>
              <a:buNone/>
            </a:pPr>
            <a:r>
              <a:rPr lang="fr-CA">
                <a:latin typeface="Lato"/>
                <a:ea typeface="Lato"/>
                <a:cs typeface="Lato"/>
                <a:sym typeface="Lato"/>
              </a:rPr>
              <a:t>This is difficult to measure because of its inherent intangibility.</a:t>
            </a:r>
          </a:p>
          <a:p>
            <a:pPr marL="0" lvl="0" indent="0" algn="l" rtl="0">
              <a:lnSpc>
                <a:spcPct val="115000"/>
              </a:lnSpc>
              <a:spcBef>
                <a:spcPts val="1600"/>
              </a:spcBef>
              <a:spcAft>
                <a:spcPts val="0"/>
              </a:spcAft>
              <a:buSzPts val="1100"/>
              <a:buNone/>
            </a:pPr>
            <a:r>
              <a:rPr lang="fr-CA">
                <a:latin typeface="Lato"/>
                <a:ea typeface="Lato"/>
                <a:cs typeface="Lato"/>
                <a:sym typeface="Lato"/>
              </a:rPr>
              <a:t>Generally speaking the public can be surveyed. Their responses and expressed beliefs are one metric by which public trust and the results of policy can be measured.</a:t>
            </a:r>
          </a:p>
          <a:p>
            <a:pPr marL="0" lvl="0" indent="0" algn="l" rtl="0">
              <a:lnSpc>
                <a:spcPct val="115000"/>
              </a:lnSpc>
              <a:spcBef>
                <a:spcPts val="1600"/>
              </a:spcBef>
              <a:spcAft>
                <a:spcPts val="0"/>
              </a:spcAft>
              <a:buSzPts val="1100"/>
              <a:buNone/>
            </a:pPr>
            <a:r>
              <a:rPr lang="fr-CA" b="1">
                <a:latin typeface="Lato"/>
                <a:ea typeface="Lato"/>
                <a:cs typeface="Lato"/>
                <a:sym typeface="Lato"/>
              </a:rPr>
              <a:t>Measuring Public Trust and the Results of Policy</a:t>
            </a:r>
            <a:r>
              <a:rPr lang="fr-CA">
                <a:latin typeface="Lato"/>
                <a:ea typeface="Lato"/>
                <a:cs typeface="Lato"/>
                <a:sym typeface="Lato"/>
              </a:rPr>
              <a:t>:</a:t>
            </a:r>
          </a:p>
          <a:p>
            <a:pPr marL="457200" lvl="0" indent="-298450" algn="l" rtl="0">
              <a:lnSpc>
                <a:spcPct val="115000"/>
              </a:lnSpc>
              <a:spcBef>
                <a:spcPts val="1600"/>
              </a:spcBef>
              <a:spcAft>
                <a:spcPts val="0"/>
              </a:spcAft>
              <a:buClr>
                <a:srgbClr val="000000"/>
              </a:buClr>
              <a:buSzPts val="1100"/>
              <a:buFont typeface="Lato"/>
              <a:buChar char="-"/>
            </a:pPr>
            <a:r>
              <a:rPr lang="fr-CA">
                <a:latin typeface="Lato"/>
                <a:ea typeface="Lato"/>
                <a:cs typeface="Lato"/>
                <a:sym typeface="Lato"/>
              </a:rPr>
              <a:t>Changes in professed values/beliefs</a:t>
            </a:r>
          </a:p>
          <a:p>
            <a:pPr marL="457200" lvl="0" indent="-298450" algn="l" rtl="0">
              <a:lnSpc>
                <a:spcPct val="115000"/>
              </a:lnSpc>
              <a:spcBef>
                <a:spcPts val="0"/>
              </a:spcBef>
              <a:spcAft>
                <a:spcPts val="0"/>
              </a:spcAft>
              <a:buClr>
                <a:srgbClr val="000000"/>
              </a:buClr>
              <a:buSzPts val="1100"/>
              <a:buFont typeface="Lato"/>
              <a:buChar char="-"/>
            </a:pPr>
            <a:r>
              <a:rPr lang="fr-CA">
                <a:latin typeface="Lato"/>
                <a:ea typeface="Lato"/>
                <a:cs typeface="Lato"/>
                <a:sym typeface="Lato"/>
              </a:rPr>
              <a:t>Number of partners supporting an issue</a:t>
            </a:r>
          </a:p>
          <a:p>
            <a:pPr marL="457200" lvl="0" indent="-298450" algn="l" rtl="0">
              <a:lnSpc>
                <a:spcPct val="115000"/>
              </a:lnSpc>
              <a:spcBef>
                <a:spcPts val="0"/>
              </a:spcBef>
              <a:spcAft>
                <a:spcPts val="0"/>
              </a:spcAft>
              <a:buClr>
                <a:srgbClr val="000000"/>
              </a:buClr>
              <a:buSzPts val="1100"/>
              <a:buFont typeface="Lato"/>
              <a:buChar char="-"/>
            </a:pPr>
            <a:r>
              <a:rPr lang="fr-CA">
                <a:latin typeface="Lato"/>
                <a:ea typeface="Lato"/>
                <a:cs typeface="Lato"/>
                <a:sym typeface="Lato"/>
              </a:rPr>
              <a:t>Level of voter registration</a:t>
            </a:r>
          </a:p>
          <a:p>
            <a:pPr marL="457200" lvl="0" indent="-298450" algn="l" rtl="0">
              <a:lnSpc>
                <a:spcPct val="115000"/>
              </a:lnSpc>
              <a:spcBef>
                <a:spcPts val="0"/>
              </a:spcBef>
              <a:spcAft>
                <a:spcPts val="0"/>
              </a:spcAft>
              <a:buClr>
                <a:srgbClr val="000000"/>
              </a:buClr>
              <a:buSzPts val="1100"/>
              <a:buFont typeface="Lato"/>
              <a:buChar char="-"/>
            </a:pPr>
            <a:r>
              <a:rPr lang="fr-CA">
                <a:latin typeface="Lato"/>
                <a:ea typeface="Lato"/>
                <a:cs typeface="Lato"/>
                <a:sym typeface="Lato"/>
              </a:rPr>
              <a:t>Media coverage</a:t>
            </a:r>
          </a:p>
          <a:p>
            <a:pPr marL="457200" lvl="0" indent="-298450" algn="l" rtl="0">
              <a:lnSpc>
                <a:spcPct val="115000"/>
              </a:lnSpc>
              <a:spcBef>
                <a:spcPts val="0"/>
              </a:spcBef>
              <a:spcAft>
                <a:spcPts val="0"/>
              </a:spcAft>
              <a:buClr>
                <a:srgbClr val="000000"/>
              </a:buClr>
              <a:buSzPts val="1100"/>
              <a:buFont typeface="Lato"/>
              <a:buChar char="-"/>
            </a:pPr>
            <a:r>
              <a:rPr lang="fr-CA">
                <a:latin typeface="Lato"/>
                <a:ea typeface="Lato"/>
                <a:cs typeface="Lato"/>
                <a:sym typeface="Lato"/>
              </a:rPr>
              <a:t>Social and physical conditions</a:t>
            </a:r>
          </a:p>
          <a:p>
            <a:pPr marL="914400" lvl="1" indent="-298450" algn="l" rtl="0">
              <a:lnSpc>
                <a:spcPct val="115000"/>
              </a:lnSpc>
              <a:spcBef>
                <a:spcPts val="0"/>
              </a:spcBef>
              <a:spcAft>
                <a:spcPts val="0"/>
              </a:spcAft>
              <a:buClr>
                <a:srgbClr val="000000"/>
              </a:buClr>
              <a:buSzPts val="1100"/>
              <a:buFont typeface="Lato"/>
              <a:buChar char="-"/>
            </a:pPr>
            <a:r>
              <a:rPr lang="fr-CA">
                <a:latin typeface="Lato"/>
                <a:ea typeface="Lato"/>
                <a:cs typeface="Lato"/>
                <a:sym typeface="Lato"/>
              </a:rPr>
              <a:t>Habitat diversity</a:t>
            </a:r>
          </a:p>
          <a:p>
            <a:pPr marL="914400" lvl="1" indent="-298450" algn="l" rtl="0">
              <a:lnSpc>
                <a:spcPct val="115000"/>
              </a:lnSpc>
              <a:spcBef>
                <a:spcPts val="0"/>
              </a:spcBef>
              <a:spcAft>
                <a:spcPts val="0"/>
              </a:spcAft>
              <a:buClr>
                <a:srgbClr val="000000"/>
              </a:buClr>
              <a:buSzPts val="1100"/>
              <a:buFont typeface="Lato"/>
              <a:buChar char="-"/>
            </a:pPr>
            <a:r>
              <a:rPr lang="fr-CA">
                <a:latin typeface="Lato"/>
                <a:ea typeface="Lato"/>
                <a:cs typeface="Lato"/>
                <a:sym typeface="Lato"/>
              </a:rPr>
              <a:t>Public health</a:t>
            </a:r>
          </a:p>
          <a:p>
            <a:pPr marL="914400" lvl="1" indent="-298450" algn="l" rtl="0">
              <a:lnSpc>
                <a:spcPct val="115000"/>
              </a:lnSpc>
              <a:spcBef>
                <a:spcPts val="0"/>
              </a:spcBef>
              <a:spcAft>
                <a:spcPts val="0"/>
              </a:spcAft>
              <a:buClr>
                <a:srgbClr val="000000"/>
              </a:buClr>
              <a:buSzPts val="1100"/>
              <a:buFont typeface="Lato"/>
              <a:buChar char="-"/>
            </a:pPr>
            <a:r>
              <a:rPr lang="fr-CA">
                <a:latin typeface="Lato"/>
                <a:ea typeface="Lato"/>
                <a:cs typeface="Lato"/>
                <a:sym typeface="Lato"/>
              </a:rPr>
              <a:t>Poverty</a:t>
            </a:r>
          </a:p>
          <a:p>
            <a:pPr marL="0" lvl="0" indent="0" algn="l" rtl="0">
              <a:lnSpc>
                <a:spcPct val="115000"/>
              </a:lnSpc>
              <a:spcBef>
                <a:spcPts val="1600"/>
              </a:spcBef>
              <a:spcAft>
                <a:spcPts val="0"/>
              </a:spcAft>
              <a:buSzPts val="1100"/>
              <a:buNone/>
            </a:pPr>
            <a:endParaRPr lang="fr-CA">
              <a:latin typeface="Lato"/>
              <a:ea typeface="Lato"/>
              <a:cs typeface="Lato"/>
              <a:sym typeface="Lato"/>
            </a:endParaRPr>
          </a:p>
          <a:p>
            <a:pPr marL="0" lvl="0" indent="0" algn="l" rtl="0">
              <a:lnSpc>
                <a:spcPct val="100000"/>
              </a:lnSpc>
              <a:spcBef>
                <a:spcPts val="1600"/>
              </a:spcBef>
              <a:spcAft>
                <a:spcPts val="0"/>
              </a:spcAft>
              <a:buSzPts val="1100"/>
              <a:buNone/>
            </a:pPr>
            <a:endParaRPr lang="fr-CA"/>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https://pixabay.com/illustrations/question-mark-note-duplicate-2110767/</a:t>
            </a:r>
            <a:endParaRPr lang="fr-CA" b="1"/>
          </a:p>
          <a:p>
            <a:pPr marL="0" lvl="0" indent="0" algn="l" rtl="0">
              <a:lnSpc>
                <a:spcPct val="100000"/>
              </a:lnSpc>
              <a:spcBef>
                <a:spcPts val="0"/>
              </a:spcBef>
              <a:spcAft>
                <a:spcPts val="0"/>
              </a:spcAft>
              <a:buSzPts val="1100"/>
              <a:buNone/>
            </a:pPr>
            <a:endParaRPr lang="fr-CA" b="1" dirty="0"/>
          </a:p>
        </p:txBody>
      </p:sp>
    </p:spTree>
    <p:extLst>
      <p:ext uri="{BB962C8B-B14F-4D97-AF65-F5344CB8AC3E}">
        <p14:creationId xmlns:p14="http://schemas.microsoft.com/office/powerpoint/2010/main" val="82821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723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Redundant Testing:</a:t>
            </a:r>
            <a:endParaRPr lang="fr-CA" b="1">
              <a:latin typeface="Lato"/>
              <a:ea typeface="Lato"/>
              <a:cs typeface="Lato"/>
              <a:sym typeface="Lato"/>
            </a:endParaRPr>
          </a:p>
          <a:p>
            <a:pPr marL="0" lvl="0" indent="0" algn="l" rtl="0">
              <a:lnSpc>
                <a:spcPct val="115000"/>
              </a:lnSpc>
              <a:spcBef>
                <a:spcPts val="0"/>
              </a:spcBef>
              <a:spcAft>
                <a:spcPts val="0"/>
              </a:spcAft>
              <a:buSzPts val="1100"/>
              <a:buNone/>
            </a:pPr>
            <a:r>
              <a:rPr lang="fr-CA">
                <a:latin typeface="Lato"/>
                <a:ea typeface="Lato"/>
                <a:cs typeface="Lato"/>
                <a:sym typeface="Lato"/>
              </a:rPr>
              <a:t>If the testing tells you something you have already demonstrated, further testing may not be the best use of your time and resources.</a:t>
            </a:r>
            <a:endParaRPr lang="fr-CA"/>
          </a:p>
          <a:p>
            <a:pPr marL="0" lvl="0" indent="0" algn="l" rtl="0">
              <a:lnSpc>
                <a:spcPct val="100000"/>
              </a:lnSpc>
              <a:spcBef>
                <a:spcPts val="1600"/>
              </a:spcBef>
              <a:spcAft>
                <a:spcPts val="0"/>
              </a:spcAft>
              <a:buSzPts val="1100"/>
              <a:buNone/>
            </a:pPr>
            <a:r>
              <a:rPr lang="fr-CA" b="1"/>
              <a:t>No New Outcome:</a:t>
            </a:r>
          </a:p>
          <a:p>
            <a:pPr marL="0" lvl="0" indent="0" algn="l" rtl="0">
              <a:lnSpc>
                <a:spcPct val="115000"/>
              </a:lnSpc>
              <a:spcBef>
                <a:spcPts val="0"/>
              </a:spcBef>
              <a:spcAft>
                <a:spcPts val="0"/>
              </a:spcAft>
              <a:buSzPts val="1100"/>
              <a:buNone/>
            </a:pPr>
            <a:r>
              <a:rPr lang="fr-CA">
                <a:latin typeface="Lato"/>
                <a:ea typeface="Lato"/>
                <a:cs typeface="Lato"/>
                <a:sym typeface="Lato"/>
              </a:rPr>
              <a:t>If an outcome can not be changed, or there is not a willingness to look for new outcomes, time and resources should not be wasted on extensive testing.</a:t>
            </a:r>
          </a:p>
          <a:p>
            <a:pPr marL="0" lvl="0" indent="0" algn="l" rtl="0">
              <a:lnSpc>
                <a:spcPct val="115000"/>
              </a:lnSpc>
              <a:spcBef>
                <a:spcPts val="1600"/>
              </a:spcBef>
              <a:spcAft>
                <a:spcPts val="0"/>
              </a:spcAft>
              <a:buSzPts val="1100"/>
              <a:buNone/>
            </a:pPr>
            <a:r>
              <a:rPr lang="fr-CA" b="1">
                <a:latin typeface="Lato"/>
                <a:ea typeface="Lato"/>
                <a:cs typeface="Lato"/>
                <a:sym typeface="Lato"/>
              </a:rPr>
              <a:t>Testing Frequency:</a:t>
            </a:r>
          </a:p>
          <a:p>
            <a:pPr marL="0" lvl="0" indent="0" algn="l" rtl="0">
              <a:lnSpc>
                <a:spcPct val="115000"/>
              </a:lnSpc>
              <a:spcBef>
                <a:spcPts val="1600"/>
              </a:spcBef>
              <a:spcAft>
                <a:spcPts val="0"/>
              </a:spcAft>
              <a:buSzPts val="1100"/>
              <a:buNone/>
            </a:pPr>
            <a:r>
              <a:rPr lang="fr-CA">
                <a:latin typeface="Lato"/>
                <a:ea typeface="Lato"/>
                <a:cs typeface="Lato"/>
                <a:sym typeface="Lato"/>
              </a:rPr>
              <a:t>It is not useful to overdo usability testing.</a:t>
            </a:r>
          </a:p>
          <a:p>
            <a:pPr marL="0" lvl="0" indent="0" algn="l" rtl="0">
              <a:lnSpc>
                <a:spcPct val="115000"/>
              </a:lnSpc>
              <a:spcBef>
                <a:spcPts val="1600"/>
              </a:spcBef>
              <a:spcAft>
                <a:spcPts val="0"/>
              </a:spcAft>
              <a:buSzPts val="1100"/>
              <a:buNone/>
            </a:pPr>
            <a:r>
              <a:rPr lang="fr-CA">
                <a:latin typeface="Lato"/>
                <a:ea typeface="Lato"/>
                <a:cs typeface="Lato"/>
                <a:sym typeface="Lato"/>
              </a:rPr>
              <a:t>If the results of testing cannot be successfully implemented for 6 months, there is no reason to do testing on a monthly basis.</a:t>
            </a:r>
          </a:p>
          <a:p>
            <a:pPr marL="0" lvl="0" indent="0" algn="l" rtl="0">
              <a:lnSpc>
                <a:spcPct val="115000"/>
              </a:lnSpc>
              <a:spcBef>
                <a:spcPts val="1600"/>
              </a:spcBef>
              <a:spcAft>
                <a:spcPts val="0"/>
              </a:spcAft>
              <a:buSzPts val="1100"/>
              <a:buNone/>
            </a:pPr>
            <a:r>
              <a:rPr lang="fr-CA">
                <a:latin typeface="Lato"/>
                <a:ea typeface="Lato"/>
                <a:cs typeface="Lato"/>
                <a:sym typeface="Lato"/>
              </a:rPr>
              <a:t>Fit your testing to the frequency cycle in which it can be useful</a:t>
            </a:r>
          </a:p>
          <a:p>
            <a:pPr marL="0" lvl="0" indent="0" algn="l" rtl="0">
              <a:lnSpc>
                <a:spcPct val="100000"/>
              </a:lnSpc>
              <a:spcBef>
                <a:spcPts val="1600"/>
              </a:spcBef>
              <a:spcAft>
                <a:spcPts val="0"/>
              </a:spcAft>
              <a:buSzPts val="1100"/>
              <a:buNone/>
            </a:pPr>
            <a:endParaRPr lang="fr-CA"/>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Image Credit #1: </a:t>
            </a:r>
            <a:r>
              <a:rPr lang="fr-CA" b="1" u="sng">
                <a:solidFill>
                  <a:schemeClr val="hlink"/>
                </a:solidFill>
                <a:hlinkClick r:id="rId3"/>
              </a:rPr>
              <a:t>https://blog.ipleaders.in/indian-evidence-act-nutshell/</a:t>
            </a:r>
            <a:endParaRPr lang="fr-CA" b="1"/>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Image Credit #2: </a:t>
            </a:r>
            <a:r>
              <a:rPr lang="fr-CA" b="1" u="sng">
                <a:solidFill>
                  <a:schemeClr val="hlink"/>
                </a:solidFill>
                <a:hlinkClick r:id="rId4"/>
              </a:rPr>
              <a:t>https://edgeup.asus.com/2015/build-a-pc-checklist/</a:t>
            </a:r>
            <a:endParaRPr lang="fr-CA" b="1"/>
          </a:p>
          <a:p>
            <a:pPr marL="0" lvl="0" indent="0" algn="l" rtl="0">
              <a:lnSpc>
                <a:spcPct val="100000"/>
              </a:lnSpc>
              <a:spcBef>
                <a:spcPts val="0"/>
              </a:spcBef>
              <a:spcAft>
                <a:spcPts val="0"/>
              </a:spcAft>
              <a:buSzPts val="1100"/>
              <a:buNone/>
            </a:pPr>
            <a:r>
              <a:rPr lang="fr-CA" b="1"/>
              <a:t> </a:t>
            </a:r>
            <a:endParaRPr lang="fr-CA" b="1" dirty="0"/>
          </a:p>
        </p:txBody>
      </p:sp>
    </p:spTree>
    <p:extLst>
      <p:ext uri="{BB962C8B-B14F-4D97-AF65-F5344CB8AC3E}">
        <p14:creationId xmlns:p14="http://schemas.microsoft.com/office/powerpoint/2010/main" val="2868665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https://www.salesforce.com/hub/analytics/why-data-strategy-is-critical/</a:t>
            </a:r>
            <a:endParaRPr lang="fr-CA" b="1"/>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In many cases heuristic analysis can give you all the information you need to make suggestions.</a:t>
            </a:r>
          </a:p>
          <a:p>
            <a:pPr marL="0" lvl="0" indent="0" algn="l" rtl="0">
              <a:lnSpc>
                <a:spcPct val="100000"/>
              </a:lnSpc>
              <a:spcBef>
                <a:spcPts val="0"/>
              </a:spcBef>
              <a:spcAft>
                <a:spcPts val="0"/>
              </a:spcAft>
              <a:buSzPts val="1100"/>
              <a:buNone/>
            </a:pPr>
            <a:r>
              <a:rPr lang="fr-CA"/>
              <a:t>It is still sometimes useful to officially test with a consultant to get buy-in from management.</a:t>
            </a:r>
          </a:p>
          <a:p>
            <a:pPr marL="0" lvl="0" indent="0" algn="l" rtl="0">
              <a:lnSpc>
                <a:spcPct val="100000"/>
              </a:lnSpc>
              <a:spcBef>
                <a:spcPts val="0"/>
              </a:spcBef>
              <a:spcAft>
                <a:spcPts val="0"/>
              </a:spcAft>
              <a:buSzPts val="1100"/>
              <a:buNone/>
            </a:pPr>
            <a:r>
              <a:rPr lang="fr-CA"/>
              <a:t>(Relevant to the next section of the presentation “How to Get It Done”)</a:t>
            </a:r>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4193203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33822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Section 4: Header</a:t>
            </a:r>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a:t>Justifying User testing to senior management.</a:t>
            </a:r>
            <a:endParaRPr lang="fr-CA" dirty="0"/>
          </a:p>
        </p:txBody>
      </p:sp>
    </p:spTree>
    <p:extLst>
      <p:ext uri="{BB962C8B-B14F-4D97-AF65-F5344CB8AC3E}">
        <p14:creationId xmlns:p14="http://schemas.microsoft.com/office/powerpoint/2010/main" val="3130772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0272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60096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Section 1: Header</a:t>
            </a:r>
            <a:endParaRPr lang="fr-CA" b="1" dirty="0"/>
          </a:p>
        </p:txBody>
      </p:sp>
    </p:spTree>
    <p:extLst>
      <p:ext uri="{BB962C8B-B14F-4D97-AF65-F5344CB8AC3E}">
        <p14:creationId xmlns:p14="http://schemas.microsoft.com/office/powerpoint/2010/main" val="15896586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8299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80707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https://www.cmo.com.au/article/586510/why-customer-centricity-about-predicting-customer-lifetime-value/</a:t>
            </a:r>
            <a:endParaRPr lang="fr-CA" b="1"/>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2074466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Image Credit: </a:t>
            </a:r>
            <a:r>
              <a:rPr lang="fr-CA" u="sng">
                <a:solidFill>
                  <a:schemeClr val="hlink"/>
                </a:solidFill>
                <a:hlinkClick r:id="rId3"/>
              </a:rPr>
              <a:t>https://uxplanet.org/the-essential-toolbox-of-ux-testing-methods-6e8e564768c3</a:t>
            </a:r>
            <a:endParaRPr lang="fr-CA"/>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36590359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ROI Youtube Video: </a:t>
            </a:r>
            <a:r>
              <a:rPr lang="fr-CA" u="sng">
                <a:solidFill>
                  <a:schemeClr val="hlink"/>
                </a:solidFill>
                <a:hlinkClick r:id="rId3"/>
              </a:rPr>
              <a:t>https://www.youtube.com/watch?v=O94kYyzqvTc&amp;feature=youtu.be</a:t>
            </a:r>
            <a:endParaRPr lang="fr-CA"/>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2879433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Source: </a:t>
            </a:r>
            <a:r>
              <a:rPr lang="fr-CA" u="sng">
                <a:solidFill>
                  <a:schemeClr val="hlink"/>
                </a:solidFill>
                <a:hlinkClick r:id="rId3"/>
              </a:rPr>
              <a:t>https://www.canada.ca/en/treasury-board-secretariat/services/management-accountability-framework.html</a:t>
            </a:r>
            <a:endParaRPr lang="fr-CA"/>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Image Credit: </a:t>
            </a:r>
            <a:r>
              <a:rPr lang="fr-CA" u="sng">
                <a:solidFill>
                  <a:schemeClr val="hlink"/>
                </a:solidFill>
                <a:hlinkClick r:id="rId3"/>
              </a:rPr>
              <a:t>https://www.canada.ca/en/treasury-board-secretariat/services/management-accountability-framework.html</a:t>
            </a:r>
            <a:endParaRPr lang="fr-CA"/>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2168494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3232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fr-CA" sz="1200" b="1">
                <a:latin typeface="Lato"/>
                <a:ea typeface="Lato"/>
                <a:cs typeface="Lato"/>
                <a:sym typeface="Lato"/>
              </a:rPr>
              <a:t>For more information and tips, consult the Canada.ca Content Style Guide:</a:t>
            </a:r>
          </a:p>
          <a:p>
            <a:pPr marL="457200" lvl="0" indent="-304800" algn="l" rtl="0">
              <a:lnSpc>
                <a:spcPct val="115000"/>
              </a:lnSpc>
              <a:spcBef>
                <a:spcPts val="1600"/>
              </a:spcBef>
              <a:spcAft>
                <a:spcPts val="0"/>
              </a:spcAft>
              <a:buClr>
                <a:schemeClr val="accent5"/>
              </a:buClr>
              <a:buSzPts val="1200"/>
              <a:buFont typeface="Lato"/>
              <a:buChar char="-"/>
            </a:pPr>
            <a:r>
              <a:rPr lang="fr-CA" sz="1200" b="1" u="sng">
                <a:solidFill>
                  <a:schemeClr val="hlink"/>
                </a:solidFill>
                <a:latin typeface="Lato"/>
                <a:ea typeface="Lato"/>
                <a:cs typeface="Lato"/>
                <a:sym typeface="Lato"/>
                <a:hlinkClick r:id="rId3"/>
              </a:rPr>
              <a:t>https://www.canada.ca/en/treasury-board-secretariat/services/government-communications/canada-content-style-guide.html</a:t>
            </a:r>
            <a:endParaRPr lang="fr-CA" sz="1200" b="1">
              <a:solidFill>
                <a:schemeClr val="accent5"/>
              </a:solidFill>
              <a:latin typeface="Lato"/>
              <a:ea typeface="Lato"/>
              <a:cs typeface="Lato"/>
              <a:sym typeface="Lato"/>
            </a:endParaRPr>
          </a:p>
          <a:p>
            <a:pPr marL="0" lvl="0" indent="0" algn="l" rtl="0">
              <a:lnSpc>
                <a:spcPct val="115000"/>
              </a:lnSpc>
              <a:spcBef>
                <a:spcPts val="1600"/>
              </a:spcBef>
              <a:spcAft>
                <a:spcPts val="0"/>
              </a:spcAft>
              <a:buSzPts val="1100"/>
              <a:buNone/>
            </a:pPr>
            <a:r>
              <a:rPr lang="fr-CA" sz="1200" b="1">
                <a:latin typeface="Lato"/>
                <a:ea typeface="Lato"/>
                <a:cs typeface="Lato"/>
                <a:sym typeface="Lato"/>
              </a:rPr>
              <a:t>Or tools like the </a:t>
            </a:r>
            <a:r>
              <a:rPr lang="fr-CA" sz="1200" b="1" u="sng">
                <a:solidFill>
                  <a:schemeClr val="hlink"/>
                </a:solidFill>
                <a:latin typeface="Lato"/>
                <a:ea typeface="Lato"/>
                <a:cs typeface="Lato"/>
                <a:sym typeface="Lato"/>
                <a:hlinkClick r:id="rId4"/>
              </a:rPr>
              <a:t>Hemingway App</a:t>
            </a:r>
            <a:r>
              <a:rPr lang="fr-CA" sz="1200" b="1">
                <a:latin typeface="Lato"/>
                <a:ea typeface="Lato"/>
                <a:cs typeface="Lato"/>
                <a:sym typeface="Lato"/>
              </a:rPr>
              <a:t>.</a:t>
            </a:r>
            <a:endParaRPr lang="fr-CA"/>
          </a:p>
          <a:p>
            <a:pPr marL="0" lvl="0" indent="0" algn="l" rtl="0">
              <a:lnSpc>
                <a:spcPct val="100000"/>
              </a:lnSpc>
              <a:spcBef>
                <a:spcPts val="1600"/>
              </a:spcBef>
              <a:spcAft>
                <a:spcPts val="0"/>
              </a:spcAft>
              <a:buSzPts val="1100"/>
              <a:buNone/>
            </a:pPr>
            <a:r>
              <a:rPr lang="fr-CA"/>
              <a:t>Content style guide expands on the rules already presented, and offers several more, along with examples.</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Hemingway app identifies common errors and provides alternatives.</a:t>
            </a:r>
          </a:p>
          <a:p>
            <a:pPr marL="0" lvl="0" indent="0" algn="l" rtl="0">
              <a:lnSpc>
                <a:spcPct val="100000"/>
              </a:lnSpc>
              <a:spcBef>
                <a:spcPts val="0"/>
              </a:spcBef>
              <a:spcAft>
                <a:spcPts val="0"/>
              </a:spcAft>
              <a:buSzPts val="1100"/>
              <a:buNone/>
            </a:pPr>
            <a:r>
              <a:rPr lang="fr-CA"/>
              <a:t>The app identifies dense, complex sentences and words, and offers suggestions for replacements or structure changes.</a:t>
            </a:r>
          </a:p>
          <a:p>
            <a:pPr marL="0" lvl="0" indent="0" algn="l" rtl="0">
              <a:lnSpc>
                <a:spcPct val="100000"/>
              </a:lnSpc>
              <a:spcBef>
                <a:spcPts val="0"/>
              </a:spcBef>
              <a:spcAft>
                <a:spcPts val="0"/>
              </a:spcAft>
              <a:buSzPts val="1100"/>
              <a:buNone/>
            </a:pPr>
            <a:r>
              <a:rPr lang="fr-CA"/>
              <a:t>It also identifies that grade level of the text’s readability.</a:t>
            </a:r>
            <a:endParaRPr lang="fr-CA" dirty="0"/>
          </a:p>
        </p:txBody>
      </p:sp>
    </p:spTree>
    <p:extLst>
      <p:ext uri="{BB962C8B-B14F-4D97-AF65-F5344CB8AC3E}">
        <p14:creationId xmlns:p14="http://schemas.microsoft.com/office/powerpoint/2010/main" val="8101191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015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Big Numbers are more memorable than charts.</a:t>
            </a:r>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Graph Credit: EDRMS #12001404 Summarization from Visualization Training</a:t>
            </a:r>
            <a:endParaRPr lang="fr-CA" b="1" dirty="0"/>
          </a:p>
        </p:txBody>
      </p:sp>
    </p:spTree>
    <p:extLst>
      <p:ext uri="{BB962C8B-B14F-4D97-AF65-F5344CB8AC3E}">
        <p14:creationId xmlns:p14="http://schemas.microsoft.com/office/powerpoint/2010/main" val="3647218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All activities and practices should lead you to a better place than where you started.</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https://www.researchgate.net/figure/Rubin-2008-Five-step-evidence-based-practice-decision-making-model_fig1_275594008</a:t>
            </a:r>
            <a:endParaRPr lang="fr-CA" b="1"/>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1488218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Visualize your data based on the information you are trying to convey.</a:t>
            </a:r>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Image Credit: EDRMS #12001404 Summarization from Visualization Training</a:t>
            </a:r>
            <a:endParaRPr lang="fr-CA" b="1" dirty="0"/>
          </a:p>
        </p:txBody>
      </p:sp>
    </p:spTree>
    <p:extLst>
      <p:ext uri="{BB962C8B-B14F-4D97-AF65-F5344CB8AC3E}">
        <p14:creationId xmlns:p14="http://schemas.microsoft.com/office/powerpoint/2010/main" val="3192667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9645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Agile:</a:t>
            </a:r>
          </a:p>
          <a:p>
            <a:pPr marL="0" lvl="0" indent="0" algn="l" rtl="0">
              <a:lnSpc>
                <a:spcPct val="100000"/>
              </a:lnSpc>
              <a:spcBef>
                <a:spcPts val="0"/>
              </a:spcBef>
              <a:spcAft>
                <a:spcPts val="0"/>
              </a:spcAft>
              <a:buSzPts val="1100"/>
              <a:buNone/>
            </a:pPr>
            <a:r>
              <a:rPr lang="fr-CA"/>
              <a:t> Mobilizing people and resources, experimenting, and empowering the workforce</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Inclusive:</a:t>
            </a:r>
          </a:p>
          <a:p>
            <a:pPr marL="0" lvl="0" indent="0" algn="l" rtl="0">
              <a:lnSpc>
                <a:spcPct val="100000"/>
              </a:lnSpc>
              <a:spcBef>
                <a:spcPts val="0"/>
              </a:spcBef>
              <a:spcAft>
                <a:spcPts val="0"/>
              </a:spcAft>
              <a:buSzPts val="1100"/>
              <a:buNone/>
            </a:pPr>
            <a:r>
              <a:rPr lang="fr-CA"/>
              <a:t>Co-create by bringing different perspectives to the table and creating an environment where everyone is comfortable</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Equipped:</a:t>
            </a:r>
          </a:p>
          <a:p>
            <a:pPr marL="0" lvl="0" indent="0" algn="l" rtl="0">
              <a:lnSpc>
                <a:spcPct val="100000"/>
              </a:lnSpc>
              <a:spcBef>
                <a:spcPts val="0"/>
              </a:spcBef>
              <a:spcAft>
                <a:spcPts val="0"/>
              </a:spcAft>
              <a:buSzPts val="1100"/>
              <a:buNone/>
            </a:pPr>
            <a:r>
              <a:rPr lang="fr-CA"/>
              <a:t>Designing optimized work environments, learning, and embracing new technologies and tools </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Source: </a:t>
            </a:r>
            <a:r>
              <a:rPr lang="fr-CA" u="sng">
                <a:solidFill>
                  <a:schemeClr val="hlink"/>
                </a:solidFill>
                <a:hlinkClick r:id="rId3"/>
              </a:rPr>
              <a:t>https://www.canada.ca/en/privy-council/services/blueprint-2020/beyond-2020.html</a:t>
            </a:r>
            <a:endParaRPr lang="fr-CA"/>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b="1"/>
              <a:t>Image Credit: canada.ca</a:t>
            </a:r>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2296477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Determined by a combination of psychology, economics and predictive analytics.</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Affected by bias, anchoring, choice overload, overconfidence, herd behaviour.</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b="1"/>
              <a:t>Image Credit #1: </a:t>
            </a:r>
            <a:r>
              <a:rPr lang="fr-CA" b="1" u="sng">
                <a:solidFill>
                  <a:schemeClr val="hlink"/>
                </a:solidFill>
                <a:hlinkClick r:id="rId3"/>
              </a:rPr>
              <a:t>http://cfe.org.uk/expertise/behavioural_insight_research/</a:t>
            </a:r>
            <a:endParaRPr lang="fr-CA" b="1"/>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Image Credit #2: </a:t>
            </a:r>
            <a:r>
              <a:rPr lang="fr-CA" b="1" u="sng">
                <a:solidFill>
                  <a:schemeClr val="hlink"/>
                </a:solidFill>
                <a:hlinkClick r:id="rId4"/>
              </a:rPr>
              <a:t>http://mandegar.info/?l=QUT++Behavioural+economics+psychological+insights+into</a:t>
            </a:r>
            <a:endParaRPr lang="fr-CA" b="1"/>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955140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Image Credit: IB # 12033437 CoP Experimentation Deck</a:t>
            </a:r>
            <a:endParaRPr lang="fr-CA" b="1" dirty="0"/>
          </a:p>
        </p:txBody>
      </p:sp>
    </p:spTree>
    <p:extLst>
      <p:ext uri="{BB962C8B-B14F-4D97-AF65-F5344CB8AC3E}">
        <p14:creationId xmlns:p14="http://schemas.microsoft.com/office/powerpoint/2010/main" val="12895834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Image Credit #1: </a:t>
            </a:r>
            <a:r>
              <a:rPr lang="fr-CA" u="sng">
                <a:solidFill>
                  <a:schemeClr val="hlink"/>
                </a:solidFill>
                <a:hlinkClick r:id="rId3"/>
              </a:rPr>
              <a:t>https://www.alamy.com/stock-photo/smoke-test-tube.html?page=3</a:t>
            </a:r>
            <a:endParaRPr lang="fr-CA"/>
          </a:p>
          <a:p>
            <a:pPr marL="0" lvl="0" indent="0" algn="l" rtl="0">
              <a:lnSpc>
                <a:spcPct val="100000"/>
              </a:lnSpc>
              <a:spcBef>
                <a:spcPts val="0"/>
              </a:spcBef>
              <a:spcAft>
                <a:spcPts val="0"/>
              </a:spcAft>
              <a:buSzPts val="1100"/>
              <a:buNone/>
            </a:pPr>
            <a:r>
              <a:rPr lang="fr-CA"/>
              <a:t> </a:t>
            </a:r>
            <a:endParaRPr lang="fr-CA" dirty="0"/>
          </a:p>
        </p:txBody>
      </p:sp>
    </p:spTree>
    <p:extLst>
      <p:ext uri="{BB962C8B-B14F-4D97-AF65-F5344CB8AC3E}">
        <p14:creationId xmlns:p14="http://schemas.microsoft.com/office/powerpoint/2010/main" val="180692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https://www.cio.com/article/3142322/how-it-leaders-can-define-and-drive-it-innovation.html</a:t>
            </a:r>
            <a:endParaRPr lang="fr-CA" b="1"/>
          </a:p>
          <a:p>
            <a:pPr marL="0" lvl="0" indent="0" algn="l" rtl="0">
              <a:lnSpc>
                <a:spcPct val="100000"/>
              </a:lnSpc>
              <a:spcBef>
                <a:spcPts val="0"/>
              </a:spcBef>
              <a:spcAft>
                <a:spcPts val="0"/>
              </a:spcAft>
              <a:buSzPts val="1100"/>
              <a:buNone/>
            </a:pPr>
            <a:endParaRPr lang="fr-CA" dirty="0"/>
          </a:p>
        </p:txBody>
      </p:sp>
    </p:spTree>
    <p:extLst>
      <p:ext uri="{BB962C8B-B14F-4D97-AF65-F5344CB8AC3E}">
        <p14:creationId xmlns:p14="http://schemas.microsoft.com/office/powerpoint/2010/main" val="25896269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82446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5017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6160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Question to audience/ Exercise</a:t>
            </a:r>
          </a:p>
          <a:p>
            <a:pPr marL="0" lvl="0" indent="0" algn="l" rtl="0">
              <a:lnSpc>
                <a:spcPct val="100000"/>
              </a:lnSpc>
              <a:spcBef>
                <a:spcPts val="0"/>
              </a:spcBef>
              <a:spcAft>
                <a:spcPts val="0"/>
              </a:spcAft>
              <a:buSzPts val="1100"/>
              <a:buNone/>
            </a:pPr>
            <a:endParaRPr lang="fr-CA" b="1"/>
          </a:p>
          <a:p>
            <a:pPr marL="0" lvl="0" indent="0" algn="l" rtl="0">
              <a:lnSpc>
                <a:spcPct val="100000"/>
              </a:lnSpc>
              <a:spcBef>
                <a:spcPts val="0"/>
              </a:spcBef>
              <a:spcAft>
                <a:spcPts val="0"/>
              </a:spcAft>
              <a:buSzPts val="1100"/>
              <a:buNone/>
            </a:pPr>
            <a:r>
              <a:rPr lang="fr-CA" b="1"/>
              <a:t>Image Credit: </a:t>
            </a:r>
            <a:r>
              <a:rPr lang="fr-CA" b="1" u="sng">
                <a:solidFill>
                  <a:schemeClr val="hlink"/>
                </a:solidFill>
                <a:hlinkClick r:id="rId3"/>
              </a:rPr>
              <a:t>https://pixabay.com/illustrations/question-mark-note-duplicate-2110767/</a:t>
            </a:r>
            <a:endParaRPr lang="fr-CA" b="1"/>
          </a:p>
          <a:p>
            <a:pPr marL="0" lvl="0" indent="0" algn="l" rtl="0">
              <a:lnSpc>
                <a:spcPct val="100000"/>
              </a:lnSpc>
              <a:spcBef>
                <a:spcPts val="0"/>
              </a:spcBef>
              <a:spcAft>
                <a:spcPts val="0"/>
              </a:spcAft>
              <a:buSzPts val="1100"/>
              <a:buNone/>
            </a:pPr>
            <a:endParaRPr lang="fr-CA" b="1" dirty="0"/>
          </a:p>
        </p:txBody>
      </p:sp>
    </p:spTree>
    <p:extLst>
      <p:ext uri="{BB962C8B-B14F-4D97-AF65-F5344CB8AC3E}">
        <p14:creationId xmlns:p14="http://schemas.microsoft.com/office/powerpoint/2010/main" val="34879272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803438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99089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2425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Source:</a:t>
            </a:r>
            <a:r>
              <a:rPr lang="fr-CA" u="sng">
                <a:solidFill>
                  <a:schemeClr val="hlink"/>
                </a:solidFill>
                <a:hlinkClick r:id="rId3"/>
              </a:rPr>
              <a:t>https://www.oreilly.com/pub/e/3252</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Possible answer to previous slide</a:t>
            </a:r>
          </a:p>
          <a:p>
            <a:pPr marL="0" lvl="0" indent="0" algn="l" rtl="0">
              <a:lnSpc>
                <a:spcPct val="100000"/>
              </a:lnSpc>
              <a:spcBef>
                <a:spcPts val="0"/>
              </a:spcBef>
              <a:spcAft>
                <a:spcPts val="0"/>
              </a:spcAft>
              <a:buSzPts val="1100"/>
              <a:buNone/>
            </a:pPr>
            <a:endParaRPr lang="fr-CA"/>
          </a:p>
          <a:p>
            <a:pPr marL="0" lvl="0" indent="0" algn="l" rtl="0">
              <a:lnSpc>
                <a:spcPct val="100000"/>
              </a:lnSpc>
              <a:spcBef>
                <a:spcPts val="0"/>
              </a:spcBef>
              <a:spcAft>
                <a:spcPts val="0"/>
              </a:spcAft>
              <a:buSzPts val="1100"/>
              <a:buNone/>
            </a:pPr>
            <a:r>
              <a:rPr lang="fr-CA"/>
              <a:t>To be deleted possibly?</a:t>
            </a:r>
            <a:endParaRPr lang="fr-CA" dirty="0"/>
          </a:p>
        </p:txBody>
      </p:sp>
    </p:spTree>
    <p:extLst>
      <p:ext uri="{BB962C8B-B14F-4D97-AF65-F5344CB8AC3E}">
        <p14:creationId xmlns:p14="http://schemas.microsoft.com/office/powerpoint/2010/main" val="1776982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b="1"/>
              <a:t>Section 2: Header</a:t>
            </a:r>
            <a:endParaRPr lang="fr-CA" b="1" dirty="0"/>
          </a:p>
        </p:txBody>
      </p:sp>
    </p:spTree>
    <p:extLst>
      <p:ext uri="{BB962C8B-B14F-4D97-AF65-F5344CB8AC3E}">
        <p14:creationId xmlns:p14="http://schemas.microsoft.com/office/powerpoint/2010/main" val="4088664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ctrTitle"/>
          </p:nvPr>
        </p:nvSpPr>
        <p:spPr>
          <a:xfrm>
            <a:off x="3096250" y="1627200"/>
            <a:ext cx="2951400" cy="15843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smtClean="0"/>
              <a:t>‹#›</a:t>
            </a:fld>
            <a:endParaRPr lang="fr-CA"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1"/>
          <p:cNvSpPr txBox="1">
            <a:spLocks noGrp="1"/>
          </p:cNvSpPr>
          <p:nvPr>
            <p:ph type="title" hasCustomPrompt="1"/>
          </p:nvPr>
        </p:nvSpPr>
        <p:spPr>
          <a:xfrm>
            <a:off x="311700" y="1233100"/>
            <a:ext cx="8520600" cy="16101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0000"/>
              <a:buFont typeface="Lato"/>
              <a:buNone/>
              <a:defRPr sz="10000">
                <a:latin typeface="Lato"/>
                <a:ea typeface="Lato"/>
                <a:cs typeface="Lato"/>
                <a:sym typeface="Lato"/>
              </a:defRPr>
            </a:lvl1pPr>
            <a:lvl2pPr lvl="1" algn="ctr">
              <a:lnSpc>
                <a:spcPct val="100000"/>
              </a:lnSpc>
              <a:spcBef>
                <a:spcPts val="0"/>
              </a:spcBef>
              <a:spcAft>
                <a:spcPts val="0"/>
              </a:spcAft>
              <a:buSzPts val="10000"/>
              <a:buFont typeface="Lato"/>
              <a:buNone/>
              <a:defRPr sz="10000">
                <a:latin typeface="Lato"/>
                <a:ea typeface="Lato"/>
                <a:cs typeface="Lato"/>
                <a:sym typeface="Lato"/>
              </a:defRPr>
            </a:lvl2pPr>
            <a:lvl3pPr lvl="2" algn="ctr">
              <a:lnSpc>
                <a:spcPct val="100000"/>
              </a:lnSpc>
              <a:spcBef>
                <a:spcPts val="0"/>
              </a:spcBef>
              <a:spcAft>
                <a:spcPts val="0"/>
              </a:spcAft>
              <a:buSzPts val="10000"/>
              <a:buFont typeface="Lato"/>
              <a:buNone/>
              <a:defRPr sz="10000">
                <a:latin typeface="Lato"/>
                <a:ea typeface="Lato"/>
                <a:cs typeface="Lato"/>
                <a:sym typeface="Lato"/>
              </a:defRPr>
            </a:lvl3pPr>
            <a:lvl4pPr lvl="3" algn="ctr">
              <a:lnSpc>
                <a:spcPct val="100000"/>
              </a:lnSpc>
              <a:spcBef>
                <a:spcPts val="0"/>
              </a:spcBef>
              <a:spcAft>
                <a:spcPts val="0"/>
              </a:spcAft>
              <a:buSzPts val="10000"/>
              <a:buFont typeface="Lato"/>
              <a:buNone/>
              <a:defRPr sz="10000">
                <a:latin typeface="Lato"/>
                <a:ea typeface="Lato"/>
                <a:cs typeface="Lato"/>
                <a:sym typeface="Lato"/>
              </a:defRPr>
            </a:lvl4pPr>
            <a:lvl5pPr lvl="4" algn="ctr">
              <a:lnSpc>
                <a:spcPct val="100000"/>
              </a:lnSpc>
              <a:spcBef>
                <a:spcPts val="0"/>
              </a:spcBef>
              <a:spcAft>
                <a:spcPts val="0"/>
              </a:spcAft>
              <a:buSzPts val="10000"/>
              <a:buFont typeface="Lato"/>
              <a:buNone/>
              <a:defRPr sz="10000">
                <a:latin typeface="Lato"/>
                <a:ea typeface="Lato"/>
                <a:cs typeface="Lato"/>
                <a:sym typeface="Lato"/>
              </a:defRPr>
            </a:lvl5pPr>
            <a:lvl6pPr lvl="5" algn="ctr">
              <a:lnSpc>
                <a:spcPct val="100000"/>
              </a:lnSpc>
              <a:spcBef>
                <a:spcPts val="0"/>
              </a:spcBef>
              <a:spcAft>
                <a:spcPts val="0"/>
              </a:spcAft>
              <a:buSzPts val="10000"/>
              <a:buFont typeface="Lato"/>
              <a:buNone/>
              <a:defRPr sz="10000">
                <a:latin typeface="Lato"/>
                <a:ea typeface="Lato"/>
                <a:cs typeface="Lato"/>
                <a:sym typeface="Lato"/>
              </a:defRPr>
            </a:lvl6pPr>
            <a:lvl7pPr lvl="6" algn="ctr">
              <a:lnSpc>
                <a:spcPct val="100000"/>
              </a:lnSpc>
              <a:spcBef>
                <a:spcPts val="0"/>
              </a:spcBef>
              <a:spcAft>
                <a:spcPts val="0"/>
              </a:spcAft>
              <a:buSzPts val="10000"/>
              <a:buFont typeface="Lato"/>
              <a:buNone/>
              <a:defRPr sz="10000">
                <a:latin typeface="Lato"/>
                <a:ea typeface="Lato"/>
                <a:cs typeface="Lato"/>
                <a:sym typeface="Lato"/>
              </a:defRPr>
            </a:lvl7pPr>
            <a:lvl8pPr lvl="7" algn="ctr">
              <a:lnSpc>
                <a:spcPct val="100000"/>
              </a:lnSpc>
              <a:spcBef>
                <a:spcPts val="0"/>
              </a:spcBef>
              <a:spcAft>
                <a:spcPts val="0"/>
              </a:spcAft>
              <a:buSzPts val="10000"/>
              <a:buFont typeface="Lato"/>
              <a:buNone/>
              <a:defRPr sz="10000">
                <a:latin typeface="Lato"/>
                <a:ea typeface="Lato"/>
                <a:cs typeface="Lato"/>
                <a:sym typeface="Lato"/>
              </a:defRPr>
            </a:lvl8pPr>
            <a:lvl9pPr lvl="8" algn="ctr">
              <a:lnSpc>
                <a:spcPct val="100000"/>
              </a:lnSpc>
              <a:spcBef>
                <a:spcPts val="0"/>
              </a:spcBef>
              <a:spcAft>
                <a:spcPts val="0"/>
              </a:spcAft>
              <a:buSzPts val="10000"/>
              <a:buFont typeface="Lato"/>
              <a:buNone/>
              <a:defRPr sz="10000">
                <a:latin typeface="Lato"/>
                <a:ea typeface="Lato"/>
                <a:cs typeface="Lato"/>
                <a:sym typeface="Lato"/>
              </a:defRPr>
            </a:lvl9pPr>
          </a:lstStyle>
          <a:p>
            <a:r>
              <a:t>xx%</a:t>
            </a:r>
          </a:p>
        </p:txBody>
      </p:sp>
      <p:sp>
        <p:nvSpPr>
          <p:cNvPr id="49" name="Google Shape;49;p11"/>
          <p:cNvSpPr txBox="1">
            <a:spLocks noGrp="1"/>
          </p:cNvSpPr>
          <p:nvPr>
            <p:ph type="body" idx="1"/>
          </p:nvPr>
        </p:nvSpPr>
        <p:spPr>
          <a:xfrm>
            <a:off x="311700" y="2919450"/>
            <a:ext cx="8520600" cy="10716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7" name="Google Shape;17;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 name="Google Shape;18;p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2" name="Google Shape;22;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509550" y="1423875"/>
            <a:ext cx="8124900" cy="17982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26" name="Google Shape;26;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29" name="Google Shape;29;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8"/>
          <p:cNvSpPr txBox="1">
            <a:spLocks noGrp="1"/>
          </p:cNvSpPr>
          <p:nvPr>
            <p:ph type="body" idx="1"/>
          </p:nvPr>
        </p:nvSpPr>
        <p:spPr>
          <a:xfrm>
            <a:off x="311700" y="1391378"/>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107950"/>
            <a:ext cx="4045200" cy="1683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smtClean="0"/>
              <a:t>‹#›</a:t>
            </a:fld>
            <a:endParaRPr lang="fr-CA"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26.xml"/><Relationship Id="rId7"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5.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8.xml"/><Relationship Id="rId7" Type="http://schemas.openxmlformats.org/officeDocument/2006/relationships/notesSlide" Target="../notesSlides/notesSlide13.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2.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8.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1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1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56.xml"/><Relationship Id="rId7" Type="http://schemas.openxmlformats.org/officeDocument/2006/relationships/slideLayout" Target="../slideLayouts/slideLayout3.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s>
</file>

<file path=ppt/slides/_rels/slide21.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2.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1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notesSlide" Target="../notesSlides/notesSlide2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2.xml"/><Relationship Id="rId5" Type="http://schemas.openxmlformats.org/officeDocument/2006/relationships/tags" Target="../tags/tag73.xml"/><Relationship Id="rId4" Type="http://schemas.openxmlformats.org/officeDocument/2006/relationships/tags" Target="../tags/tag72.xml"/></Relationships>
</file>

<file path=ppt/slides/_rels/slide26.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6.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7.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8.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19.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20.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21.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22.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23.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tags" Target="../tags/tag98.xml"/></Relationships>
</file>

<file path=ppt/slides/_rels/slide35.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24.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tags" Target="../tags/tag10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1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25.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15.xml"/><Relationship Id="rId7" Type="http://schemas.openxmlformats.org/officeDocument/2006/relationships/notesSlide" Target="../notesSlides/notesSlide41.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2.xml"/><Relationship Id="rId5" Type="http://schemas.openxmlformats.org/officeDocument/2006/relationships/tags" Target="../tags/tag117.xml"/><Relationship Id="rId4" Type="http://schemas.openxmlformats.org/officeDocument/2006/relationships/tags" Target="../tags/tag116.xml"/><Relationship Id="rId9"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11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28.png"/><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image" Target="../media/image29.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30.png"/><Relationship Id="rId5" Type="http://schemas.openxmlformats.org/officeDocument/2006/relationships/notesSlide" Target="../notesSlides/notesSlide48.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4.xml"/><Relationship Id="rId1" Type="http://schemas.openxmlformats.org/officeDocument/2006/relationships/tags" Target="../tags/tag133.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notesSlide" Target="../notesSlides/notesSlide50.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31.png"/><Relationship Id="rId5" Type="http://schemas.openxmlformats.org/officeDocument/2006/relationships/notesSlide" Target="../notesSlides/notesSlide52.xml"/><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32.png"/><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image" Target="../media/image3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34.png"/><Relationship Id="rId5" Type="http://schemas.openxmlformats.org/officeDocument/2006/relationships/notesSlide" Target="../notesSlides/notesSlide55.xml"/><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35.jpg"/><Relationship Id="rId5" Type="http://schemas.openxmlformats.org/officeDocument/2006/relationships/hyperlink" Target="http://drive.google.com/file/d/0Bwt7nTb0vjXcQ001Nm5GejZiUkxnN0FTb2U5bnk1MWVCTDNn/view" TargetMode="Externa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image" Target="../media/image36.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notesSlide" Target="../notesSlides/notesSlide59.xml"/><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slideLayout" Target="../slideLayouts/slideLayout3.xml"/><Relationship Id="rId2" Type="http://schemas.openxmlformats.org/officeDocument/2006/relationships/tags" Target="../tags/tag158.xml"/><Relationship Id="rId16" Type="http://schemas.openxmlformats.org/officeDocument/2006/relationships/image" Target="../media/image39.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5" Type="http://schemas.openxmlformats.org/officeDocument/2006/relationships/tags" Target="../tags/tag161.xml"/><Relationship Id="rId15" Type="http://schemas.openxmlformats.org/officeDocument/2006/relationships/image" Target="../media/image38.png"/><Relationship Id="rId10" Type="http://schemas.openxmlformats.org/officeDocument/2006/relationships/tags" Target="../tags/tag166.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tags" Target="../tags/tag168.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169.xml"/></Relationships>
</file>

<file path=ppt/slides/_rels/slide62.xml.rels><?xml version="1.0" encoding="UTF-8" standalone="yes"?>
<Relationships xmlns="http://schemas.openxmlformats.org/package/2006/relationships"><Relationship Id="rId3" Type="http://schemas.openxmlformats.org/officeDocument/2006/relationships/tags" Target="../tags/tag172.xml"/><Relationship Id="rId7" Type="http://schemas.openxmlformats.org/officeDocument/2006/relationships/image" Target="../media/image41.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notesSlide" Target="../notesSlides/notesSlide62.xml"/><Relationship Id="rId5" Type="http://schemas.openxmlformats.org/officeDocument/2006/relationships/slideLayout" Target="../slideLayouts/slideLayout2.xml"/><Relationship Id="rId4" Type="http://schemas.openxmlformats.org/officeDocument/2006/relationships/tags" Target="../tags/tag173.xml"/></Relationships>
</file>

<file path=ppt/slides/_rels/slide63.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42.png"/><Relationship Id="rId5" Type="http://schemas.openxmlformats.org/officeDocument/2006/relationships/notesSlide" Target="../notesSlides/notesSlide63.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43.png"/><Relationship Id="rId5" Type="http://schemas.openxmlformats.org/officeDocument/2006/relationships/notesSlide" Target="../notesSlides/notesSlide64.xm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44.png"/><Relationship Id="rId5" Type="http://schemas.openxmlformats.org/officeDocument/2006/relationships/notesSlide" Target="../notesSlides/notesSlide65.xml"/><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45.png"/><Relationship Id="rId5" Type="http://schemas.openxmlformats.org/officeDocument/2006/relationships/notesSlide" Target="../notesSlides/notesSlide66.xml"/><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5" Type="http://schemas.openxmlformats.org/officeDocument/2006/relationships/notesSlide" Target="../notesSlides/notesSlide67.xml"/><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gcconnex.gc.ca/groups/profile/5394852?language=fr" TargetMode="External"/><Relationship Id="rId3" Type="http://schemas.openxmlformats.org/officeDocument/2006/relationships/tags" Target="../tags/tag191.xml"/><Relationship Id="rId7" Type="http://schemas.openxmlformats.org/officeDocument/2006/relationships/hyperlink" Target="https://gcconnex.gc.ca/groups/profile/25886401/esdc-innovation-lab-lab-dinnovation-dedsc?language=fr" TargetMode="External"/><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hyperlink" Target="https://gcconnex.gc.ca/groups/profile/21911625?language=fr" TargetMode="External"/><Relationship Id="rId5" Type="http://schemas.openxmlformats.org/officeDocument/2006/relationships/notesSlide" Target="../notesSlides/notesSlide68.xml"/><Relationship Id="rId10" Type="http://schemas.openxmlformats.org/officeDocument/2006/relationships/hyperlink" Target="https://gcconnex.gc.ca/groups/profile/10947731?language=fr" TargetMode="External"/><Relationship Id="rId4" Type="http://schemas.openxmlformats.org/officeDocument/2006/relationships/slideLayout" Target="../slideLayouts/slideLayout2.xml"/><Relationship Id="rId9" Type="http://schemas.openxmlformats.org/officeDocument/2006/relationships/hyperlink" Target="https://gcconnex.gc.ca/groups/profile/24345174?language=fr" TargetMode="Externa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46.png"/><Relationship Id="rId5" Type="http://schemas.openxmlformats.org/officeDocument/2006/relationships/notesSlide" Target="../notesSlides/notesSlide70.xml"/><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8.xml"/><Relationship Id="rId1" Type="http://schemas.openxmlformats.org/officeDocument/2006/relationships/tags" Target="../tags/tag197.xml"/><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8" Type="http://schemas.openxmlformats.org/officeDocument/2006/relationships/hyperlink" Target="https://www.linkedin.com/in/damienmiddleditch/" TargetMode="External"/><Relationship Id="rId3" Type="http://schemas.openxmlformats.org/officeDocument/2006/relationships/tags" Target="../tags/tag201.xml"/><Relationship Id="rId7" Type="http://schemas.openxmlformats.org/officeDocument/2006/relationships/hyperlink" Target="https://twitter.com/devilmaycare666" TargetMode="Externa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hyperlink" Target="mailto:Damien.Middleditch@international.gc.ca" TargetMode="External"/><Relationship Id="rId5" Type="http://schemas.openxmlformats.org/officeDocument/2006/relationships/notesSlide" Target="../notesSlides/notesSlide72.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2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ctrTitle"/>
            <p:custDataLst>
              <p:tags r:id="rId1"/>
            </p:custDataLst>
          </p:nvPr>
        </p:nvSpPr>
        <p:spPr>
          <a:xfrm>
            <a:off x="3096250" y="1627200"/>
            <a:ext cx="2951400" cy="158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fr-CA" dirty="0"/>
              <a:t>Mesure des résultats</a:t>
            </a:r>
          </a:p>
        </p:txBody>
      </p:sp>
      <p:sp>
        <p:nvSpPr>
          <p:cNvPr id="56" name="Google Shape;56;p12"/>
          <p:cNvSpPr txBox="1">
            <a:spLocks noGrp="1"/>
          </p:cNvSpPr>
          <p:nvPr>
            <p:ph type="subTitle" idx="1"/>
            <p:custDataLst>
              <p:tags r:id="rId2"/>
            </p:custDataLst>
          </p:nvPr>
        </p:nvSpPr>
        <p:spPr>
          <a:xfrm>
            <a:off x="3096363" y="3266930"/>
            <a:ext cx="2951400" cy="701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CA" dirty="0">
                <a:solidFill>
                  <a:srgbClr val="FFFFFF"/>
                </a:solidFill>
              </a:rPr>
              <a:t>Faire avancer les choses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p:nvPr>
            <p:custDataLst>
              <p:tags r:id="rId1"/>
            </p:custDataLst>
          </p:nvPr>
        </p:nvSpPr>
        <p:spPr>
          <a:xfrm>
            <a:off x="0" y="0"/>
            <a:ext cx="9144000" cy="5143500"/>
          </a:xfrm>
          <a:prstGeom prst="rect">
            <a:avLst/>
          </a:prstGeom>
          <a:solidFill>
            <a:srgbClr val="141414"/>
          </a:solidFill>
          <a:ln w="25400" cap="flat" cmpd="sng">
            <a:solidFill>
              <a:srgbClr val="1520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 name="Google Shape;114;p21"/>
          <p:cNvSpPr txBox="1">
            <a:spLocks noGrp="1"/>
          </p:cNvSpPr>
          <p:nvPr>
            <p:ph type="title"/>
            <p:custDataLst>
              <p:tags r:id="rId2"/>
            </p:custDataLst>
          </p:nvPr>
        </p:nvSpPr>
        <p:spPr>
          <a:xfrm>
            <a:off x="4260427" y="1488629"/>
            <a:ext cx="4667442" cy="225702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dirty="0">
                <a:solidFill>
                  <a:schemeClr val="dk1"/>
                </a:solidFill>
              </a:rPr>
              <a:t>Il existe trois sortes de mensonges : </a:t>
            </a:r>
            <a:br>
              <a:rPr lang="fr-CA" dirty="0">
                <a:solidFill>
                  <a:schemeClr val="dk1"/>
                </a:solidFill>
              </a:rPr>
            </a:br>
            <a:r>
              <a:rPr lang="fr-CA" dirty="0">
                <a:solidFill>
                  <a:schemeClr val="dk1"/>
                </a:solidFill>
              </a:rPr>
              <a:t>les simples mensonges, les affreux mensonges, et les statistiques.</a:t>
            </a:r>
            <a:r>
              <a:rPr lang="fr-CA" i="1" dirty="0">
                <a:solidFill>
                  <a:srgbClr val="000000"/>
                </a:solidFill>
              </a:rPr>
              <a:t/>
            </a:r>
            <a:br>
              <a:rPr lang="fr-CA" i="1" dirty="0">
                <a:solidFill>
                  <a:srgbClr val="000000"/>
                </a:solidFill>
              </a:rPr>
            </a:br>
            <a:endParaRPr lang="fr-CA" i="1" dirty="0">
              <a:solidFill>
                <a:srgbClr val="000000"/>
              </a:solidFill>
            </a:endParaRPr>
          </a:p>
        </p:txBody>
      </p:sp>
      <p:cxnSp>
        <p:nvCxnSpPr>
          <p:cNvPr id="115" name="Google Shape;115;p21"/>
          <p:cNvCxnSpPr/>
          <p:nvPr>
            <p:custDataLst>
              <p:tags r:id="rId3"/>
            </p:custDataLst>
          </p:nvPr>
        </p:nvCxnSpPr>
        <p:spPr>
          <a:xfrm>
            <a:off x="4264660" y="1488629"/>
            <a:ext cx="3336513" cy="0"/>
          </a:xfrm>
          <a:prstGeom prst="straightConnector1">
            <a:avLst/>
          </a:prstGeom>
          <a:noFill/>
          <a:ln w="9525" cap="flat" cmpd="sng">
            <a:solidFill>
              <a:schemeClr val="dk1"/>
            </a:solidFill>
            <a:prstDash val="solid"/>
            <a:round/>
            <a:headEnd type="none" w="sm" len="sm"/>
            <a:tailEnd type="none" w="sm" len="sm"/>
          </a:ln>
        </p:spPr>
      </p:cxnSp>
      <p:sp>
        <p:nvSpPr>
          <p:cNvPr id="116" name="Google Shape;116;p21"/>
          <p:cNvSpPr/>
          <p:nvPr>
            <p:custDataLst>
              <p:tags r:id="rId4"/>
            </p:custDataLst>
          </p:nvPr>
        </p:nvSpPr>
        <p:spPr>
          <a:xfrm>
            <a:off x="4260427" y="137158"/>
            <a:ext cx="755335" cy="15696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CA" sz="9600" b="1" i="0" u="none" strike="noStrike" cap="none" dirty="0">
                <a:solidFill>
                  <a:schemeClr val="dk1"/>
                </a:solidFill>
                <a:latin typeface="Playfair Display"/>
                <a:ea typeface="Playfair Display"/>
                <a:cs typeface="Playfair Display"/>
                <a:sym typeface="Playfair Display"/>
              </a:rPr>
              <a:t>«</a:t>
            </a:r>
          </a:p>
        </p:txBody>
      </p:sp>
      <p:sp>
        <p:nvSpPr>
          <p:cNvPr id="117" name="Google Shape;117;p21"/>
          <p:cNvSpPr txBox="1"/>
          <p:nvPr>
            <p:custDataLst>
              <p:tags r:id="rId5"/>
            </p:custDataLst>
          </p:nvPr>
        </p:nvSpPr>
        <p:spPr>
          <a:xfrm>
            <a:off x="4910666" y="4051684"/>
            <a:ext cx="3095413" cy="52322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fr-CA" sz="1400" b="0" i="0" u="none" strike="noStrike" cap="none" dirty="0">
                <a:solidFill>
                  <a:srgbClr val="BFBFBF"/>
                </a:solidFill>
                <a:latin typeface="Lato"/>
                <a:ea typeface="Lato"/>
                <a:cs typeface="Lato"/>
                <a:sym typeface="Lato"/>
              </a:rPr>
              <a:t>-Mark Twain </a:t>
            </a:r>
            <a:br>
              <a:rPr lang="fr-CA" sz="1400" b="0" i="0" u="none" strike="noStrike" cap="none" dirty="0">
                <a:solidFill>
                  <a:srgbClr val="BFBFBF"/>
                </a:solidFill>
                <a:latin typeface="Lato"/>
                <a:ea typeface="Lato"/>
                <a:cs typeface="Lato"/>
                <a:sym typeface="Lato"/>
              </a:rPr>
            </a:br>
            <a:r>
              <a:rPr lang="fr-CA" sz="1400" b="0" i="0" u="none" strike="noStrike" cap="none" dirty="0">
                <a:solidFill>
                  <a:srgbClr val="BFBFBF"/>
                </a:solidFill>
                <a:latin typeface="Lato"/>
                <a:ea typeface="Lato"/>
                <a:cs typeface="Lato"/>
                <a:sym typeface="Lato"/>
              </a:rPr>
              <a:t>dans </a:t>
            </a:r>
            <a:r>
              <a:rPr lang="fr-CA" sz="1400" b="0" i="1" u="none" strike="noStrike" cap="none" dirty="0" err="1">
                <a:solidFill>
                  <a:srgbClr val="BFBFBF"/>
                </a:solidFill>
                <a:latin typeface="Lato"/>
                <a:ea typeface="Lato"/>
                <a:cs typeface="Lato"/>
                <a:sym typeface="Lato"/>
              </a:rPr>
              <a:t>Chapters</a:t>
            </a:r>
            <a:r>
              <a:rPr lang="fr-CA" sz="1400" b="0" i="1" u="none" strike="noStrike" cap="none" dirty="0">
                <a:solidFill>
                  <a:srgbClr val="BFBFBF"/>
                </a:solidFill>
                <a:latin typeface="Lato"/>
                <a:ea typeface="Lato"/>
                <a:cs typeface="Lato"/>
                <a:sym typeface="Lato"/>
              </a:rPr>
              <a:t> </a:t>
            </a:r>
            <a:r>
              <a:rPr lang="fr-CA" sz="1400" b="0" i="1" u="none" strike="noStrike" cap="none" dirty="0" err="1">
                <a:solidFill>
                  <a:srgbClr val="BFBFBF"/>
                </a:solidFill>
                <a:latin typeface="Lato"/>
                <a:ea typeface="Lato"/>
                <a:cs typeface="Lato"/>
                <a:sym typeface="Lato"/>
              </a:rPr>
              <a:t>from</a:t>
            </a:r>
            <a:r>
              <a:rPr lang="fr-CA" sz="1400" b="0" i="1" u="none" strike="noStrike" cap="none" dirty="0">
                <a:solidFill>
                  <a:srgbClr val="BFBFBF"/>
                </a:solidFill>
                <a:latin typeface="Lato"/>
                <a:ea typeface="Lato"/>
                <a:cs typeface="Lato"/>
                <a:sym typeface="Lato"/>
              </a:rPr>
              <a:t> </a:t>
            </a:r>
            <a:r>
              <a:rPr lang="fr-CA" sz="1400" b="0" i="1" u="none" strike="noStrike" cap="none" dirty="0" err="1">
                <a:solidFill>
                  <a:srgbClr val="BFBFBF"/>
                </a:solidFill>
                <a:latin typeface="Lato"/>
                <a:ea typeface="Lato"/>
                <a:cs typeface="Lato"/>
                <a:sym typeface="Lato"/>
              </a:rPr>
              <a:t>My</a:t>
            </a:r>
            <a:r>
              <a:rPr lang="fr-CA" sz="1400" b="0" i="1" u="none" strike="noStrike" cap="none" dirty="0">
                <a:solidFill>
                  <a:srgbClr val="BFBFBF"/>
                </a:solidFill>
                <a:latin typeface="Lato"/>
                <a:ea typeface="Lato"/>
                <a:cs typeface="Lato"/>
                <a:sym typeface="Lato"/>
              </a:rPr>
              <a:t> </a:t>
            </a:r>
            <a:r>
              <a:rPr lang="fr-CA" sz="1400" b="0" i="1" u="none" strike="noStrike" cap="none" dirty="0" err="1">
                <a:solidFill>
                  <a:srgbClr val="BFBFBF"/>
                </a:solidFill>
                <a:latin typeface="Lato"/>
                <a:ea typeface="Lato"/>
                <a:cs typeface="Lato"/>
                <a:sym typeface="Lato"/>
              </a:rPr>
              <a:t>Autobiography</a:t>
            </a:r>
            <a:endParaRPr lang="fr-CA" sz="1400" b="0" i="1" u="none" strike="noStrike" cap="none" dirty="0">
              <a:solidFill>
                <a:srgbClr val="BFBFBF"/>
              </a:solidFill>
              <a:latin typeface="Lato"/>
              <a:ea typeface="Lato"/>
              <a:cs typeface="Lato"/>
              <a:sym typeface="Lato"/>
            </a:endParaRPr>
          </a:p>
        </p:txBody>
      </p:sp>
      <p:pic>
        <p:nvPicPr>
          <p:cNvPr id="7" name="Google Shape;118;p21">
            <a:extLst>
              <a:ext uri="{FF2B5EF4-FFF2-40B4-BE49-F238E27FC236}">
                <a16:creationId xmlns="" xmlns:a16="http://schemas.microsoft.com/office/drawing/2014/main" id="{867255C2-99A4-4BEC-95AA-C2A36FDE5B50}"/>
              </a:ext>
            </a:extLst>
          </p:cNvPr>
          <p:cNvPicPr preferRelativeResize="0"/>
          <p:nvPr>
            <p:custDataLst>
              <p:tags r:id="rId6"/>
            </p:custDataLst>
          </p:nvPr>
        </p:nvPicPr>
        <p:blipFill rotWithShape="1">
          <a:blip r:embed="rId9">
            <a:alphaModFix/>
          </a:blip>
          <a:srcRect/>
          <a:stretch/>
        </p:blipFill>
        <p:spPr>
          <a:xfrm>
            <a:off x="152400" y="152400"/>
            <a:ext cx="3773977" cy="48387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Statistiques</a:t>
            </a:r>
          </a:p>
        </p:txBody>
      </p:sp>
      <p:sp>
        <p:nvSpPr>
          <p:cNvPr id="124" name="Google Shape;124;p22"/>
          <p:cNvSpPr txBox="1">
            <a:spLocks noGrp="1"/>
          </p:cNvSpPr>
          <p:nvPr>
            <p:ph type="body" idx="1"/>
            <p:custDataLst>
              <p:tags r:id="rId2"/>
            </p:custDataLst>
          </p:nvPr>
        </p:nvSpPr>
        <p:spPr>
          <a:xfrm>
            <a:off x="348800" y="1219300"/>
            <a:ext cx="345104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400" dirty="0">
                <a:solidFill>
                  <a:srgbClr val="000000"/>
                </a:solidFill>
              </a:rPr>
              <a:t>Les statistiques et autres données peuvent être convaincantes, mais elles sont aussi dangereusement trompeuses si elles sont mal appliquées.</a:t>
            </a:r>
          </a:p>
        </p:txBody>
      </p:sp>
      <p:sp>
        <p:nvSpPr>
          <p:cNvPr id="125" name="Google Shape;125;p22"/>
          <p:cNvSpPr txBox="1"/>
          <p:nvPr>
            <p:custDataLst>
              <p:tags r:id="rId3"/>
            </p:custDataLst>
          </p:nvPr>
        </p:nvSpPr>
        <p:spPr>
          <a:xfrm>
            <a:off x="4572000" y="1024323"/>
            <a:ext cx="4006453" cy="2541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0"/>
              </a:spcAft>
              <a:buClr>
                <a:schemeClr val="dk2"/>
              </a:buClr>
              <a:buSzPts val="1800"/>
              <a:buFont typeface="Lato"/>
              <a:buNone/>
            </a:pPr>
            <a:r>
              <a:rPr lang="fr-CA" sz="2400" b="0" i="0" u="none" strike="noStrike" cap="none" dirty="0">
                <a:solidFill>
                  <a:srgbClr val="000000"/>
                </a:solidFill>
                <a:latin typeface="Lato"/>
                <a:ea typeface="Lato"/>
                <a:cs typeface="Lato"/>
                <a:sym typeface="Lato"/>
              </a:rPr>
              <a:t>Nous devons attentivement examiner :</a:t>
            </a:r>
          </a:p>
          <a:p>
            <a:pPr marL="457200" marR="0" lvl="0" indent="-342900" algn="l" rtl="0">
              <a:lnSpc>
                <a:spcPct val="100000"/>
              </a:lnSpc>
              <a:spcBef>
                <a:spcPts val="1600"/>
              </a:spcBef>
              <a:spcAft>
                <a:spcPts val="0"/>
              </a:spcAft>
              <a:buClr>
                <a:schemeClr val="accent5"/>
              </a:buClr>
              <a:buSzPts val="1800"/>
              <a:buFont typeface="Noto Sans Symbols"/>
              <a:buChar char="▪"/>
            </a:pPr>
            <a:r>
              <a:rPr lang="fr-CA" sz="2400" b="0" i="0" u="none" strike="noStrike" cap="none" dirty="0">
                <a:solidFill>
                  <a:schemeClr val="accent5"/>
                </a:solidFill>
                <a:latin typeface="Lato"/>
                <a:ea typeface="Lato"/>
                <a:cs typeface="Lato"/>
                <a:sym typeface="Lato"/>
              </a:rPr>
              <a:t>la source</a:t>
            </a:r>
          </a:p>
          <a:p>
            <a:pPr marL="457200" marR="0" lvl="0" indent="-342900" algn="l" rtl="0">
              <a:lnSpc>
                <a:spcPct val="100000"/>
              </a:lnSpc>
              <a:spcBef>
                <a:spcPts val="0"/>
              </a:spcBef>
              <a:spcAft>
                <a:spcPts val="0"/>
              </a:spcAft>
              <a:buClr>
                <a:schemeClr val="accent5"/>
              </a:buClr>
              <a:buSzPts val="1800"/>
              <a:buFont typeface="Noto Sans Symbols"/>
              <a:buChar char="▪"/>
            </a:pPr>
            <a:r>
              <a:rPr lang="fr-CA" sz="2400" b="0" i="0" u="none" strike="noStrike" cap="none" dirty="0">
                <a:solidFill>
                  <a:schemeClr val="accent5"/>
                </a:solidFill>
                <a:latin typeface="Lato"/>
                <a:ea typeface="Lato"/>
                <a:cs typeface="Lato"/>
                <a:sym typeface="Lato"/>
              </a:rPr>
              <a:t>l’exactitude</a:t>
            </a:r>
          </a:p>
          <a:p>
            <a:pPr marL="457200" marR="0" lvl="0" indent="-342900" algn="l" rtl="0">
              <a:lnSpc>
                <a:spcPct val="100000"/>
              </a:lnSpc>
              <a:spcBef>
                <a:spcPts val="0"/>
              </a:spcBef>
              <a:spcAft>
                <a:spcPts val="0"/>
              </a:spcAft>
              <a:buClr>
                <a:schemeClr val="accent5"/>
              </a:buClr>
              <a:buSzPts val="1800"/>
              <a:buFont typeface="Noto Sans Symbols"/>
              <a:buChar char="▪"/>
            </a:pPr>
            <a:r>
              <a:rPr lang="fr-CA" sz="2400" b="0" i="0" u="none" strike="noStrike" cap="none" dirty="0">
                <a:solidFill>
                  <a:schemeClr val="accent5"/>
                </a:solidFill>
                <a:latin typeface="Lato"/>
                <a:ea typeface="Lato"/>
                <a:cs typeface="Lato"/>
                <a:sym typeface="Lato"/>
              </a:rPr>
              <a:t>le contexte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Sources</a:t>
            </a:r>
          </a:p>
        </p:txBody>
      </p:sp>
      <p:sp>
        <p:nvSpPr>
          <p:cNvPr id="131" name="Google Shape;131;p23"/>
          <p:cNvSpPr txBox="1">
            <a:spLocks noGrp="1"/>
          </p:cNvSpPr>
          <p:nvPr>
            <p:ph type="body" idx="1"/>
            <p:custDataLst>
              <p:tags r:id="rId2"/>
            </p:custDataLst>
          </p:nvPr>
        </p:nvSpPr>
        <p:spPr>
          <a:xfrm>
            <a:off x="311700" y="1208574"/>
            <a:ext cx="4349400" cy="336342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400" b="1" dirty="0">
                <a:solidFill>
                  <a:srgbClr val="000000"/>
                </a:solidFill>
              </a:rPr>
              <a:t>Tenez compte</a:t>
            </a:r>
            <a:r>
              <a:rPr lang="fr-CA" sz="2400" dirty="0">
                <a:solidFill>
                  <a:srgbClr val="000000"/>
                </a:solidFill>
              </a:rPr>
              <a:t> de la source de vos statistiques.  </a:t>
            </a:r>
          </a:p>
          <a:p>
            <a:pPr marL="0" lvl="0" indent="0" algn="l" rtl="0">
              <a:lnSpc>
                <a:spcPct val="115000"/>
              </a:lnSpc>
              <a:spcBef>
                <a:spcPts val="1600"/>
              </a:spcBef>
              <a:spcAft>
                <a:spcPts val="0"/>
              </a:spcAft>
              <a:buSzPts val="1800"/>
              <a:buNone/>
            </a:pPr>
            <a:r>
              <a:rPr lang="fr-CA" sz="2400" b="1" dirty="0">
                <a:solidFill>
                  <a:srgbClr val="000000"/>
                </a:solidFill>
              </a:rPr>
              <a:t>Ne vous fiez pas </a:t>
            </a:r>
            <a:r>
              <a:rPr lang="fr-CA" sz="2400" dirty="0">
                <a:solidFill>
                  <a:srgbClr val="000000"/>
                </a:solidFill>
              </a:rPr>
              <a:t>à des statistiques provenant d’une source potentiellement non fiable ou biaisée.</a:t>
            </a:r>
          </a:p>
          <a:p>
            <a:pPr marL="0" lvl="0" indent="0" algn="l" rtl="0">
              <a:lnSpc>
                <a:spcPct val="115000"/>
              </a:lnSpc>
              <a:spcBef>
                <a:spcPts val="1600"/>
              </a:spcBef>
              <a:spcAft>
                <a:spcPts val="1600"/>
              </a:spcAft>
              <a:buSzPts val="1800"/>
              <a:buNone/>
            </a:pPr>
            <a:endParaRPr lang="fr-CA" sz="1800" dirty="0">
              <a:solidFill>
                <a:srgbClr val="000000"/>
              </a:solidFill>
            </a:endParaRPr>
          </a:p>
        </p:txBody>
      </p:sp>
      <p:pic>
        <p:nvPicPr>
          <p:cNvPr id="4" name="Google Shape;132;p23">
            <a:extLst>
              <a:ext uri="{FF2B5EF4-FFF2-40B4-BE49-F238E27FC236}">
                <a16:creationId xmlns="" xmlns:a16="http://schemas.microsoft.com/office/drawing/2014/main" id="{7A696E15-73CB-46D4-A4F5-EBD2D6CB25B2}"/>
              </a:ext>
            </a:extLst>
          </p:cNvPr>
          <p:cNvPicPr preferRelativeResize="0"/>
          <p:nvPr>
            <p:custDataLst>
              <p:tags r:id="rId3"/>
            </p:custDataLst>
          </p:nvPr>
        </p:nvPicPr>
        <p:blipFill rotWithShape="1">
          <a:blip r:embed="rId6">
            <a:alphaModFix/>
          </a:blip>
          <a:srcRect/>
          <a:stretch/>
        </p:blipFill>
        <p:spPr>
          <a:xfrm>
            <a:off x="4572000" y="1106974"/>
            <a:ext cx="4178101" cy="3135923"/>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custDataLst>
              <p:tags r:id="rId1"/>
            </p:custDataLst>
          </p:nvPr>
        </p:nvSpPr>
        <p:spPr>
          <a:xfrm>
            <a:off x="311700" y="391350"/>
            <a:ext cx="4124833"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Exactitude</a:t>
            </a:r>
          </a:p>
        </p:txBody>
      </p:sp>
      <p:sp>
        <p:nvSpPr>
          <p:cNvPr id="138" name="Google Shape;138;p24"/>
          <p:cNvSpPr txBox="1">
            <a:spLocks noGrp="1"/>
          </p:cNvSpPr>
          <p:nvPr>
            <p:ph type="body" idx="1"/>
            <p:custDataLst>
              <p:tags r:id="rId2"/>
            </p:custDataLst>
          </p:nvPr>
        </p:nvSpPr>
        <p:spPr>
          <a:xfrm>
            <a:off x="267100" y="1209300"/>
            <a:ext cx="4386180" cy="2724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fr-CA" sz="2000" b="1" dirty="0">
                <a:solidFill>
                  <a:srgbClr val="000000"/>
                </a:solidFill>
              </a:rPr>
              <a:t>L’exactitude statistique</a:t>
            </a:r>
            <a:r>
              <a:rPr lang="fr-CA" sz="2000" dirty="0">
                <a:solidFill>
                  <a:srgbClr val="000000"/>
                </a:solidFill>
              </a:rPr>
              <a:t> est une mesure de la partialité et de la pertinence des statistiques.</a:t>
            </a:r>
          </a:p>
          <a:p>
            <a:pPr marL="0" lvl="0" indent="0" algn="l" rtl="0">
              <a:lnSpc>
                <a:spcPct val="100000"/>
              </a:lnSpc>
              <a:spcBef>
                <a:spcPts val="1600"/>
              </a:spcBef>
              <a:spcAft>
                <a:spcPts val="0"/>
              </a:spcAft>
              <a:buSzPts val="1800"/>
              <a:buNone/>
            </a:pPr>
            <a:r>
              <a:rPr lang="fr-CA" sz="2000" b="1" dirty="0">
                <a:solidFill>
                  <a:srgbClr val="000000"/>
                </a:solidFill>
              </a:rPr>
              <a:t>Déterminez</a:t>
            </a:r>
            <a:r>
              <a:rPr lang="fr-CA" sz="2000" dirty="0">
                <a:solidFill>
                  <a:srgbClr val="000000"/>
                </a:solidFill>
              </a:rPr>
              <a:t> si votre échantillon est représentatif et suffisamment grand pour être pertinent.</a:t>
            </a:r>
          </a:p>
          <a:p>
            <a:pPr marL="0" lvl="0" indent="0" algn="l" rtl="0">
              <a:lnSpc>
                <a:spcPct val="100000"/>
              </a:lnSpc>
              <a:spcBef>
                <a:spcPts val="1600"/>
              </a:spcBef>
              <a:spcAft>
                <a:spcPts val="0"/>
              </a:spcAft>
              <a:buSzPts val="1800"/>
              <a:buNone/>
            </a:pPr>
            <a:r>
              <a:rPr lang="fr-CA" sz="2000" dirty="0">
                <a:solidFill>
                  <a:srgbClr val="000000"/>
                </a:solidFill>
              </a:rPr>
              <a:t>Vos données étayent-elles vraiment vos </a:t>
            </a:r>
            <a:r>
              <a:rPr lang="fr-CA" sz="2000" dirty="0" smtClean="0">
                <a:solidFill>
                  <a:srgbClr val="000000"/>
                </a:solidFill>
              </a:rPr>
              <a:t>conclusions?</a:t>
            </a:r>
          </a:p>
        </p:txBody>
      </p:sp>
      <p:sp>
        <p:nvSpPr>
          <p:cNvPr id="139" name="Google Shape;139;p24"/>
          <p:cNvSpPr txBox="1">
            <a:spLocks noGrp="1"/>
          </p:cNvSpPr>
          <p:nvPr>
            <p:ph type="body" idx="1"/>
            <p:custDataLst>
              <p:tags r:id="rId3"/>
            </p:custDataLst>
          </p:nvPr>
        </p:nvSpPr>
        <p:spPr>
          <a:xfrm>
            <a:off x="311700" y="3120500"/>
            <a:ext cx="4260300" cy="71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lang="fr-CA" sz="1800" dirty="0">
              <a:solidFill>
                <a:srgbClr val="000000"/>
              </a:solidFill>
            </a:endParaRPr>
          </a:p>
          <a:p>
            <a:pPr marL="0" lvl="0" indent="0" algn="l" rtl="0">
              <a:lnSpc>
                <a:spcPct val="115000"/>
              </a:lnSpc>
              <a:spcBef>
                <a:spcPts val="1600"/>
              </a:spcBef>
              <a:spcAft>
                <a:spcPts val="0"/>
              </a:spcAft>
              <a:buSzPts val="1800"/>
              <a:buNone/>
            </a:pPr>
            <a:endParaRPr lang="fr-CA" sz="1800" dirty="0">
              <a:solidFill>
                <a:srgbClr val="000000"/>
              </a:solidFill>
            </a:endParaRPr>
          </a:p>
          <a:p>
            <a:pPr marL="0" lvl="0" indent="0" algn="l" rtl="0">
              <a:lnSpc>
                <a:spcPct val="115000"/>
              </a:lnSpc>
              <a:spcBef>
                <a:spcPts val="1600"/>
              </a:spcBef>
              <a:spcAft>
                <a:spcPts val="0"/>
              </a:spcAft>
              <a:buSzPts val="1800"/>
              <a:buNone/>
            </a:pPr>
            <a:endParaRPr lang="fr-CA" dirty="0"/>
          </a:p>
          <a:p>
            <a:pPr marL="0" lvl="0" indent="0" algn="l" rtl="0">
              <a:lnSpc>
                <a:spcPct val="115000"/>
              </a:lnSpc>
              <a:spcBef>
                <a:spcPts val="1600"/>
              </a:spcBef>
              <a:spcAft>
                <a:spcPts val="1600"/>
              </a:spcAft>
              <a:buSzPts val="1800"/>
              <a:buNone/>
            </a:pPr>
            <a:r>
              <a:rPr lang="fr-CA" dirty="0"/>
              <a:t> </a:t>
            </a:r>
          </a:p>
        </p:txBody>
      </p:sp>
      <p:pic>
        <p:nvPicPr>
          <p:cNvPr id="5" name="Google Shape;140;p24">
            <a:extLst>
              <a:ext uri="{FF2B5EF4-FFF2-40B4-BE49-F238E27FC236}">
                <a16:creationId xmlns="" xmlns:a16="http://schemas.microsoft.com/office/drawing/2014/main" id="{79829891-3440-48C7-972E-583FFF0AC114}"/>
              </a:ext>
            </a:extLst>
          </p:cNvPr>
          <p:cNvPicPr preferRelativeResize="0"/>
          <p:nvPr>
            <p:custDataLst>
              <p:tags r:id="rId4"/>
            </p:custDataLst>
          </p:nvPr>
        </p:nvPicPr>
        <p:blipFill rotWithShape="1">
          <a:blip r:embed="rId8">
            <a:alphaModFix/>
          </a:blip>
          <a:srcRect/>
          <a:stretch/>
        </p:blipFill>
        <p:spPr>
          <a:xfrm>
            <a:off x="5005493" y="1017450"/>
            <a:ext cx="3483507" cy="1155199"/>
          </a:xfrm>
          <a:prstGeom prst="rect">
            <a:avLst/>
          </a:prstGeom>
          <a:noFill/>
          <a:ln>
            <a:noFill/>
          </a:ln>
        </p:spPr>
      </p:pic>
      <p:pic>
        <p:nvPicPr>
          <p:cNvPr id="6" name="Google Shape;141;p24">
            <a:extLst>
              <a:ext uri="{FF2B5EF4-FFF2-40B4-BE49-F238E27FC236}">
                <a16:creationId xmlns="" xmlns:a16="http://schemas.microsoft.com/office/drawing/2014/main" id="{20619796-E4C8-42FC-BBBC-69FC99708D28}"/>
              </a:ext>
            </a:extLst>
          </p:cNvPr>
          <p:cNvPicPr preferRelativeResize="0"/>
          <p:nvPr>
            <p:custDataLst>
              <p:tags r:id="rId5"/>
            </p:custDataLst>
          </p:nvPr>
        </p:nvPicPr>
        <p:blipFill rotWithShape="1">
          <a:blip r:embed="rId9">
            <a:alphaModFix/>
          </a:blip>
          <a:srcRect/>
          <a:stretch/>
        </p:blipFill>
        <p:spPr>
          <a:xfrm>
            <a:off x="4901825" y="2503375"/>
            <a:ext cx="3587175" cy="1946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Exactitude :</a:t>
            </a:r>
            <a:br>
              <a:rPr lang="fr-CA" sz="3600" dirty="0">
                <a:solidFill>
                  <a:schemeClr val="accent5"/>
                </a:solidFill>
              </a:rPr>
            </a:br>
            <a:r>
              <a:rPr lang="fr-CA" sz="3600" dirty="0">
                <a:solidFill>
                  <a:schemeClr val="accent5"/>
                </a:solidFill>
              </a:rPr>
              <a:t>Nettoyage des données</a:t>
            </a:r>
          </a:p>
        </p:txBody>
      </p:sp>
      <p:sp>
        <p:nvSpPr>
          <p:cNvPr id="147" name="Google Shape;147;p25"/>
          <p:cNvSpPr txBox="1">
            <a:spLocks noGrp="1"/>
          </p:cNvSpPr>
          <p:nvPr>
            <p:ph type="body" idx="1"/>
            <p:custDataLst>
              <p:tags r:id="rId2"/>
            </p:custDataLst>
          </p:nvPr>
        </p:nvSpPr>
        <p:spPr>
          <a:xfrm>
            <a:off x="311699" y="1809567"/>
            <a:ext cx="5100193" cy="12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400" b="1" dirty="0">
                <a:solidFill>
                  <a:srgbClr val="000000"/>
                </a:solidFill>
              </a:rPr>
              <a:t>Assurez-vous </a:t>
            </a:r>
            <a:r>
              <a:rPr lang="fr-CA" sz="2400" dirty="0">
                <a:solidFill>
                  <a:srgbClr val="000000"/>
                </a:solidFill>
              </a:rPr>
              <a:t>que votre ensemble de données est valide en </a:t>
            </a:r>
            <a:r>
              <a:rPr lang="fr-CA" sz="2400" dirty="0" smtClean="0">
                <a:solidFill>
                  <a:srgbClr val="000000"/>
                </a:solidFill>
              </a:rPr>
              <a:t>vérifiant sa </a:t>
            </a:r>
            <a:r>
              <a:rPr lang="fr-CA" sz="2400" dirty="0">
                <a:solidFill>
                  <a:srgbClr val="000000"/>
                </a:solidFill>
              </a:rPr>
              <a:t>source.</a:t>
            </a:r>
          </a:p>
          <a:p>
            <a:pPr marL="0" lvl="0" indent="0" algn="l" rtl="0">
              <a:lnSpc>
                <a:spcPct val="115000"/>
              </a:lnSpc>
              <a:spcBef>
                <a:spcPts val="1600"/>
              </a:spcBef>
              <a:spcAft>
                <a:spcPts val="0"/>
              </a:spcAft>
              <a:buSzPts val="1800"/>
              <a:buNone/>
            </a:pPr>
            <a:r>
              <a:rPr lang="fr-CA" sz="2400" b="1" dirty="0">
                <a:solidFill>
                  <a:srgbClr val="000000"/>
                </a:solidFill>
              </a:rPr>
              <a:t>Tenez compte des </a:t>
            </a:r>
            <a:r>
              <a:rPr lang="fr-CA" sz="2400" b="1" dirty="0">
                <a:solidFill>
                  <a:schemeClr val="accent5"/>
                </a:solidFill>
              </a:rPr>
              <a:t>valeurs aberrantes </a:t>
            </a:r>
            <a:r>
              <a:rPr lang="fr-CA" sz="2400" dirty="0">
                <a:solidFill>
                  <a:srgbClr val="000000"/>
                </a:solidFill>
              </a:rPr>
              <a:t>qui devraient être éliminées.</a:t>
            </a:r>
          </a:p>
          <a:p>
            <a:pPr marL="0" lvl="0" indent="0" algn="ctr" rtl="0">
              <a:lnSpc>
                <a:spcPct val="115000"/>
              </a:lnSpc>
              <a:spcBef>
                <a:spcPts val="1600"/>
              </a:spcBef>
              <a:spcAft>
                <a:spcPts val="0"/>
              </a:spcAft>
              <a:buSzPts val="1800"/>
              <a:buNone/>
            </a:pPr>
            <a:endParaRPr lang="fr-CA" sz="2000" dirty="0">
              <a:solidFill>
                <a:srgbClr val="000000"/>
              </a:solidFill>
            </a:endParaRPr>
          </a:p>
          <a:p>
            <a:pPr marL="0" lvl="0" indent="0" algn="l" rtl="0">
              <a:lnSpc>
                <a:spcPct val="115000"/>
              </a:lnSpc>
              <a:spcBef>
                <a:spcPts val="1600"/>
              </a:spcBef>
              <a:spcAft>
                <a:spcPts val="1600"/>
              </a:spcAft>
              <a:buSzPts val="1800"/>
              <a:buNone/>
            </a:pPr>
            <a:endParaRPr lang="fr-CA" b="1" dirty="0">
              <a:solidFill>
                <a:schemeClr val="accent5"/>
              </a:solidFill>
            </a:endParaRPr>
          </a:p>
        </p:txBody>
      </p:sp>
      <p:pic>
        <p:nvPicPr>
          <p:cNvPr id="4" name="Google Shape;148;p25">
            <a:extLst>
              <a:ext uri="{FF2B5EF4-FFF2-40B4-BE49-F238E27FC236}">
                <a16:creationId xmlns="" xmlns:a16="http://schemas.microsoft.com/office/drawing/2014/main" id="{B5FB2CD2-D9A6-404F-BE48-85ED783F41BC}"/>
              </a:ext>
            </a:extLst>
          </p:cNvPr>
          <p:cNvPicPr preferRelativeResize="0"/>
          <p:nvPr>
            <p:custDataLst>
              <p:tags r:id="rId3"/>
            </p:custDataLst>
          </p:nvPr>
        </p:nvPicPr>
        <p:blipFill rotWithShape="1">
          <a:blip r:embed="rId6">
            <a:alphaModFix/>
          </a:blip>
          <a:srcRect/>
          <a:stretch/>
        </p:blipFill>
        <p:spPr>
          <a:xfrm>
            <a:off x="5689600" y="1017451"/>
            <a:ext cx="2744800" cy="27915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p:nvPr>
            <p:custDataLst>
              <p:tags r:id="rId1"/>
            </p:custDataLst>
          </p:nvPr>
        </p:nvSpPr>
        <p:spPr>
          <a:xfrm>
            <a:off x="4138507" y="580023"/>
            <a:ext cx="4631420" cy="4403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fr-CA" sz="2400" b="0" i="0" u="none" strike="noStrike" cap="none" dirty="0">
                <a:solidFill>
                  <a:srgbClr val="000000"/>
                </a:solidFill>
                <a:latin typeface="Lato"/>
                <a:ea typeface="Lato"/>
                <a:cs typeface="Lato"/>
                <a:sym typeface="Lato"/>
              </a:rPr>
              <a:t>Dans un exercice de tri par carte, le participant le plus rapide peut prendre </a:t>
            </a:r>
            <a:r>
              <a:rPr lang="fr-CA" sz="2400" b="0" i="0" u="none" strike="noStrike" cap="none" dirty="0">
                <a:solidFill>
                  <a:schemeClr val="accent5"/>
                </a:solidFill>
                <a:latin typeface="Lato"/>
                <a:ea typeface="Lato"/>
                <a:cs typeface="Lato"/>
                <a:sym typeface="Lato"/>
              </a:rPr>
              <a:t>30 secondes</a:t>
            </a:r>
            <a:r>
              <a:rPr lang="fr-CA" sz="2400" b="0" i="0" u="none" strike="noStrike" cap="none" dirty="0">
                <a:solidFill>
                  <a:srgbClr val="000000"/>
                </a:solidFill>
                <a:latin typeface="Lato"/>
                <a:ea typeface="Lato"/>
                <a:cs typeface="Lato"/>
                <a:sym typeface="Lato"/>
              </a:rPr>
              <a:t>, tandis que le plus lent peut prendre </a:t>
            </a:r>
            <a:r>
              <a:rPr lang="fr-CA" sz="2400" b="0" i="0" u="none" strike="noStrike" cap="none" dirty="0">
                <a:solidFill>
                  <a:schemeClr val="accent5"/>
                </a:solidFill>
                <a:latin typeface="Lato"/>
                <a:ea typeface="Lato"/>
                <a:cs typeface="Lato"/>
                <a:sym typeface="Lato"/>
              </a:rPr>
              <a:t>45 minutes</a:t>
            </a:r>
            <a:r>
              <a:rPr lang="fr-CA" sz="2400" b="0" i="0" u="none" strike="noStrike" cap="none" dirty="0">
                <a:solidFill>
                  <a:srgbClr val="000000"/>
                </a:solidFill>
                <a:latin typeface="Lato"/>
                <a:ea typeface="Lato"/>
                <a:cs typeface="Lato"/>
                <a:sym typeface="Lato"/>
              </a:rPr>
              <a:t>.</a:t>
            </a:r>
          </a:p>
          <a:p>
            <a:pPr marL="0" marR="0" lvl="0" indent="0" algn="l" rtl="0">
              <a:lnSpc>
                <a:spcPct val="115000"/>
              </a:lnSpc>
              <a:spcBef>
                <a:spcPts val="1600"/>
              </a:spcBef>
              <a:spcAft>
                <a:spcPts val="1600"/>
              </a:spcAft>
              <a:buClr>
                <a:srgbClr val="000000"/>
              </a:buClr>
              <a:buSzPts val="2400"/>
              <a:buFont typeface="Arial"/>
              <a:buNone/>
            </a:pPr>
            <a:r>
              <a:rPr lang="fr-CA" sz="2400" b="0" i="0" u="none" strike="noStrike" cap="none" dirty="0" smtClean="0">
                <a:solidFill>
                  <a:srgbClr val="000000"/>
                </a:solidFill>
                <a:latin typeface="Lato"/>
                <a:ea typeface="Lato"/>
                <a:cs typeface="Lato"/>
                <a:sym typeface="Lato"/>
              </a:rPr>
              <a:t>Ces résultats</a:t>
            </a:r>
            <a:r>
              <a:rPr lang="fr-CA" sz="2400" b="0" i="0" u="none" strike="noStrike" cap="none" dirty="0">
                <a:solidFill>
                  <a:srgbClr val="000000"/>
                </a:solidFill>
                <a:latin typeface="Lato"/>
                <a:ea typeface="Lato"/>
                <a:cs typeface="Lato"/>
                <a:sym typeface="Lato"/>
              </a:rPr>
              <a:t>, s’ils </a:t>
            </a:r>
            <a:r>
              <a:rPr lang="fr-CA" sz="2400" b="0" i="0" u="none" strike="noStrike" cap="none" dirty="0" smtClean="0">
                <a:solidFill>
                  <a:srgbClr val="000000"/>
                </a:solidFill>
                <a:latin typeface="Lato"/>
                <a:ea typeface="Lato"/>
                <a:cs typeface="Lato"/>
                <a:sym typeface="Lato"/>
              </a:rPr>
              <a:t>ne sont pas dûment traités, </a:t>
            </a:r>
            <a:r>
              <a:rPr lang="fr-CA" sz="2400" b="0" i="0" u="none" strike="noStrike" cap="none" dirty="0">
                <a:solidFill>
                  <a:srgbClr val="000000"/>
                </a:solidFill>
                <a:latin typeface="Lato"/>
                <a:ea typeface="Lato"/>
                <a:cs typeface="Lato"/>
                <a:sym typeface="Lato"/>
              </a:rPr>
              <a:t>peuvent biaiser de façon disproportionnée vos données dans une direction particulière.</a:t>
            </a:r>
          </a:p>
        </p:txBody>
      </p:sp>
      <p:pic>
        <p:nvPicPr>
          <p:cNvPr id="3" name="Google Shape;154;p26">
            <a:extLst>
              <a:ext uri="{FF2B5EF4-FFF2-40B4-BE49-F238E27FC236}">
                <a16:creationId xmlns="" xmlns:a16="http://schemas.microsoft.com/office/drawing/2014/main" id="{780AF9B4-1327-40AB-8693-B1B18AAF7442}"/>
              </a:ext>
            </a:extLst>
          </p:cNvPr>
          <p:cNvPicPr preferRelativeResize="0"/>
          <p:nvPr>
            <p:custDataLst>
              <p:tags r:id="rId2"/>
            </p:custDataLst>
          </p:nvPr>
        </p:nvPicPr>
        <p:blipFill rotWithShape="1">
          <a:blip r:embed="rId6">
            <a:alphaModFix/>
          </a:blip>
          <a:srcRect/>
          <a:stretch/>
        </p:blipFill>
        <p:spPr>
          <a:xfrm>
            <a:off x="710675" y="2571750"/>
            <a:ext cx="2857500" cy="1600200"/>
          </a:xfrm>
          <a:prstGeom prst="rect">
            <a:avLst/>
          </a:prstGeom>
          <a:noFill/>
          <a:ln w="28575" cap="flat" cmpd="sng">
            <a:solidFill>
              <a:srgbClr val="000000"/>
            </a:solidFill>
            <a:prstDash val="solid"/>
            <a:round/>
            <a:headEnd type="none" w="sm" len="sm"/>
            <a:tailEnd type="none" w="sm" len="sm"/>
          </a:ln>
        </p:spPr>
      </p:pic>
      <p:pic>
        <p:nvPicPr>
          <p:cNvPr id="4" name="Google Shape;155;p26">
            <a:extLst>
              <a:ext uri="{FF2B5EF4-FFF2-40B4-BE49-F238E27FC236}">
                <a16:creationId xmlns="" xmlns:a16="http://schemas.microsoft.com/office/drawing/2014/main" id="{6B0D1EAC-AD62-4CC2-8CB8-8CCD335B290F}"/>
              </a:ext>
            </a:extLst>
          </p:cNvPr>
          <p:cNvPicPr preferRelativeResize="0"/>
          <p:nvPr>
            <p:custDataLst>
              <p:tags r:id="rId3"/>
            </p:custDataLst>
          </p:nvPr>
        </p:nvPicPr>
        <p:blipFill rotWithShape="1">
          <a:blip r:embed="rId7">
            <a:alphaModFix/>
          </a:blip>
          <a:srcRect/>
          <a:stretch/>
        </p:blipFill>
        <p:spPr>
          <a:xfrm>
            <a:off x="710675" y="785100"/>
            <a:ext cx="2857500" cy="1666875"/>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Contexte</a:t>
            </a:r>
          </a:p>
        </p:txBody>
      </p:sp>
      <p:sp>
        <p:nvSpPr>
          <p:cNvPr id="161" name="Google Shape;161;p27"/>
          <p:cNvSpPr txBox="1">
            <a:spLocks noGrp="1"/>
          </p:cNvSpPr>
          <p:nvPr>
            <p:ph type="body" idx="1"/>
            <p:custDataLst>
              <p:tags r:id="rId2"/>
            </p:custDataLst>
          </p:nvPr>
        </p:nvSpPr>
        <p:spPr>
          <a:xfrm>
            <a:off x="318473" y="1131195"/>
            <a:ext cx="8520600" cy="212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400" b="1" dirty="0">
                <a:solidFill>
                  <a:srgbClr val="000000"/>
                </a:solidFill>
              </a:rPr>
              <a:t>Quelles données recueillez-vous? </a:t>
            </a:r>
            <a:br>
              <a:rPr lang="fr-CA" sz="2400" b="1" dirty="0">
                <a:solidFill>
                  <a:srgbClr val="000000"/>
                </a:solidFill>
              </a:rPr>
            </a:br>
            <a:r>
              <a:rPr lang="fr-CA" sz="2400" b="1" dirty="0">
                <a:solidFill>
                  <a:srgbClr val="000000"/>
                </a:solidFill>
              </a:rPr>
              <a:t>Comment les données sont­-elles recueillies? </a:t>
            </a:r>
          </a:p>
          <a:p>
            <a:pPr marL="0" lvl="0" indent="0" algn="l" rtl="0">
              <a:lnSpc>
                <a:spcPct val="115000"/>
              </a:lnSpc>
              <a:spcBef>
                <a:spcPts val="0"/>
              </a:spcBef>
              <a:spcAft>
                <a:spcPts val="0"/>
              </a:spcAft>
              <a:buSzPts val="1800"/>
              <a:buNone/>
            </a:pPr>
            <a:r>
              <a:rPr lang="fr-CA" sz="2400" b="1" dirty="0">
                <a:solidFill>
                  <a:srgbClr val="000000"/>
                </a:solidFill>
              </a:rPr>
              <a:t>Cela affecte-t-il vos conclusions?</a:t>
            </a:r>
          </a:p>
          <a:p>
            <a:pPr marL="342900" lvl="0" indent="-342900" algn="l" rtl="0">
              <a:lnSpc>
                <a:spcPct val="115000"/>
              </a:lnSpc>
              <a:spcBef>
                <a:spcPts val="1600"/>
              </a:spcBef>
              <a:spcAft>
                <a:spcPts val="0"/>
              </a:spcAft>
              <a:buSzPts val="1800"/>
              <a:buFont typeface="Noto Sans Symbols"/>
              <a:buChar char="⮚"/>
            </a:pPr>
            <a:r>
              <a:rPr lang="fr-CA" sz="2400" dirty="0">
                <a:solidFill>
                  <a:schemeClr val="accent5"/>
                </a:solidFill>
              </a:rPr>
              <a:t>L’analyse Web prend en compte des paramètres tels que le temps passé sur le site.</a:t>
            </a:r>
          </a:p>
          <a:p>
            <a:pPr marL="342900" lvl="0" indent="-342900" algn="l" rtl="0">
              <a:lnSpc>
                <a:spcPct val="115000"/>
              </a:lnSpc>
              <a:spcBef>
                <a:spcPts val="1600"/>
              </a:spcBef>
              <a:spcAft>
                <a:spcPts val="1600"/>
              </a:spcAft>
              <a:buSzPts val="1800"/>
              <a:buFont typeface="Noto Sans Symbols"/>
              <a:buChar char="⮚"/>
            </a:pPr>
            <a:r>
              <a:rPr lang="fr-CA" sz="2400" dirty="0">
                <a:solidFill>
                  <a:schemeClr val="accent5"/>
                </a:solidFill>
              </a:rPr>
              <a:t>Google et Adobe Analytics le mesurent à l’aide d’horodatages, en notant quand une page est ouverte ou un événement est déclenché.</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Contexte : Temps passé sur le site</a:t>
            </a:r>
          </a:p>
        </p:txBody>
      </p:sp>
      <p:sp>
        <p:nvSpPr>
          <p:cNvPr id="167" name="Google Shape;167;p28"/>
          <p:cNvSpPr txBox="1">
            <a:spLocks noGrp="1"/>
          </p:cNvSpPr>
          <p:nvPr>
            <p:ph type="body" idx="1"/>
            <p:custDataLst>
              <p:tags r:id="rId2"/>
            </p:custDataLst>
          </p:nvPr>
        </p:nvSpPr>
        <p:spPr>
          <a:xfrm>
            <a:off x="311700" y="1241790"/>
            <a:ext cx="8520600" cy="1928400"/>
          </a:xfrm>
          <a:prstGeom prst="rect">
            <a:avLst/>
          </a:prstGeom>
          <a:noFill/>
          <a:ln>
            <a:noFill/>
          </a:ln>
        </p:spPr>
        <p:txBody>
          <a:bodyPr spcFirstLastPara="1" wrap="square" lIns="91425" tIns="91425" rIns="91425" bIns="91425" anchor="t" anchorCtr="0">
            <a:noAutofit/>
          </a:bodyPr>
          <a:lstStyle/>
          <a:p>
            <a:pPr marL="342900" lvl="0" indent="-342900" algn="l" rtl="0">
              <a:lnSpc>
                <a:spcPct val="115000"/>
              </a:lnSpc>
              <a:spcBef>
                <a:spcPts val="0"/>
              </a:spcBef>
              <a:spcAft>
                <a:spcPts val="0"/>
              </a:spcAft>
              <a:buSzPts val="1800"/>
              <a:buFont typeface="Noto Sans Symbols"/>
              <a:buChar char="⮚"/>
            </a:pPr>
            <a:r>
              <a:rPr lang="fr-CA" sz="2400" dirty="0">
                <a:solidFill>
                  <a:srgbClr val="000000"/>
                </a:solidFill>
              </a:rPr>
              <a:t>Adobe Analytics termine les sessions après 30 </a:t>
            </a:r>
            <a:r>
              <a:rPr lang="fr-CA" sz="2400">
                <a:solidFill>
                  <a:srgbClr val="000000"/>
                </a:solidFill>
              </a:rPr>
              <a:t>minutes d’inactivité</a:t>
            </a:r>
            <a:r>
              <a:rPr lang="fr-CA" sz="2400" dirty="0">
                <a:solidFill>
                  <a:srgbClr val="000000"/>
                </a:solidFill>
              </a:rPr>
              <a:t>.</a:t>
            </a:r>
          </a:p>
          <a:p>
            <a:pPr marL="342900" lvl="0" indent="-342900" algn="l" rtl="0">
              <a:lnSpc>
                <a:spcPct val="115000"/>
              </a:lnSpc>
              <a:spcBef>
                <a:spcPts val="1600"/>
              </a:spcBef>
              <a:spcAft>
                <a:spcPts val="0"/>
              </a:spcAft>
              <a:buSzPts val="1800"/>
              <a:buFont typeface="Noto Sans Symbols"/>
              <a:buChar char="⮚"/>
            </a:pPr>
            <a:r>
              <a:rPr lang="fr-CA" sz="2400" dirty="0">
                <a:solidFill>
                  <a:srgbClr val="000000"/>
                </a:solidFill>
              </a:rPr>
              <a:t>Google Analytics met fin aux sessions après 30 </a:t>
            </a:r>
            <a:r>
              <a:rPr lang="fr-CA" sz="2400">
                <a:solidFill>
                  <a:srgbClr val="000000"/>
                </a:solidFill>
              </a:rPr>
              <a:t>minutes d’inactivité </a:t>
            </a:r>
            <a:r>
              <a:rPr lang="fr-CA" sz="2400" dirty="0">
                <a:solidFill>
                  <a:srgbClr val="000000"/>
                </a:solidFill>
              </a:rPr>
              <a:t>par défaut, mais peut être réglé entre quelques secondes et plusieurs heures.</a:t>
            </a:r>
          </a:p>
          <a:p>
            <a:pPr marL="342900" lvl="0" indent="-342900" algn="l" rtl="0">
              <a:lnSpc>
                <a:spcPct val="115000"/>
              </a:lnSpc>
              <a:spcBef>
                <a:spcPts val="1600"/>
              </a:spcBef>
              <a:spcAft>
                <a:spcPts val="1600"/>
              </a:spcAft>
              <a:buSzPts val="1800"/>
              <a:buFont typeface="Noto Sans Symbols"/>
              <a:buChar char="⮚"/>
            </a:pPr>
            <a:r>
              <a:rPr lang="fr-CA" sz="2400" dirty="0">
                <a:solidFill>
                  <a:srgbClr val="000000"/>
                </a:solidFill>
              </a:rPr>
              <a:t>Réfléchissez </a:t>
            </a:r>
            <a:r>
              <a:rPr lang="fr-CA" sz="2400">
                <a:solidFill>
                  <a:srgbClr val="000000"/>
                </a:solidFill>
              </a:rPr>
              <a:t>à l’incidence </a:t>
            </a:r>
            <a:r>
              <a:rPr lang="fr-CA" sz="2400" dirty="0">
                <a:solidFill>
                  <a:srgbClr val="000000"/>
                </a:solidFill>
              </a:rPr>
              <a:t>que cela pourrait avoir sur vos données.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custDataLst>
              <p:tags r:id="rId1"/>
            </p:custDataLst>
          </p:nvPr>
        </p:nvSpPr>
        <p:spPr>
          <a:xfrm>
            <a:off x="521673" y="1434444"/>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5400" dirty="0">
                <a:solidFill>
                  <a:schemeClr val="accent5"/>
                </a:solidFill>
              </a:rPr>
              <a:t>Aucun paramètre ne peut à lui seul raconter une histoire complète.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p30"/>
          <p:cNvSpPr txBox="1">
            <a:spLocks noGrp="1"/>
          </p:cNvSpPr>
          <p:nvPr>
            <p:ph type="title"/>
            <p:custDataLst>
              <p:tags r:id="rId1"/>
            </p:custDataLst>
          </p:nvPr>
        </p:nvSpPr>
        <p:spPr>
          <a:xfrm>
            <a:off x="799380" y="2641868"/>
            <a:ext cx="8344620" cy="20131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4800" dirty="0">
                <a:solidFill>
                  <a:schemeClr val="accent5"/>
                </a:solidFill>
              </a:rPr>
              <a:t>73,6 % </a:t>
            </a:r>
            <a:r>
              <a:rPr lang="fr-CA" sz="4800" dirty="0">
                <a:solidFill>
                  <a:srgbClr val="000000"/>
                </a:solidFill>
              </a:rPr>
              <a:t>de toutes les statistiques sont</a:t>
            </a:r>
            <a:r>
              <a:rPr lang="fr-CA" sz="4800" dirty="0">
                <a:solidFill>
                  <a:srgbClr val="D9D9D9"/>
                </a:solidFill>
              </a:rPr>
              <a:t> </a:t>
            </a:r>
            <a:r>
              <a:rPr lang="fr-CA" sz="4800" dirty="0">
                <a:solidFill>
                  <a:schemeClr val="accent5"/>
                </a:solidFill>
              </a:rPr>
              <a:t>inventées</a:t>
            </a:r>
            <a:r>
              <a:rPr lang="fr-CA" sz="2400" dirty="0">
                <a:solidFill>
                  <a:schemeClr val="accent5"/>
                </a:solidFill>
              </a:rPr>
              <a:t/>
            </a:r>
            <a:br>
              <a:rPr lang="fr-CA" sz="2400" dirty="0">
                <a:solidFill>
                  <a:schemeClr val="accent5"/>
                </a:solidFill>
              </a:rPr>
            </a:br>
            <a:endParaRPr lang="fr-CA" sz="2400" dirty="0">
              <a:solidFill>
                <a:schemeClr val="accent5"/>
              </a:solidFill>
            </a:endParaRPr>
          </a:p>
        </p:txBody>
      </p:sp>
      <p:pic>
        <p:nvPicPr>
          <p:cNvPr id="3" name="Google Shape;177;p30">
            <a:extLst>
              <a:ext uri="{FF2B5EF4-FFF2-40B4-BE49-F238E27FC236}">
                <a16:creationId xmlns="" xmlns:a16="http://schemas.microsoft.com/office/drawing/2014/main" id="{DECD2DC7-D46B-432C-B409-F3B492DF6301}"/>
              </a:ext>
            </a:extLst>
          </p:cNvPr>
          <p:cNvPicPr preferRelativeResize="0"/>
          <p:nvPr>
            <p:custDataLst>
              <p:tags r:id="rId2"/>
            </p:custDataLst>
          </p:nvPr>
        </p:nvPicPr>
        <p:blipFill rotWithShape="1">
          <a:blip r:embed="rId5">
            <a:alphaModFix/>
          </a:blip>
          <a:srcRect/>
          <a:stretch/>
        </p:blipFill>
        <p:spPr>
          <a:xfrm flipH="1">
            <a:off x="5526920" y="460585"/>
            <a:ext cx="2292969" cy="23032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title"/>
            <p:custDataLst>
              <p:tags r:id="rId1"/>
            </p:custDataLst>
          </p:nvPr>
        </p:nvSpPr>
        <p:spPr>
          <a:xfrm>
            <a:off x="389686" y="133367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3600" dirty="0">
                <a:solidFill>
                  <a:schemeClr val="accent5"/>
                </a:solidFill>
              </a:rPr>
              <a:t>Buts et résultats</a:t>
            </a:r>
          </a:p>
        </p:txBody>
      </p:sp>
      <p:sp>
        <p:nvSpPr>
          <p:cNvPr id="62" name="Google Shape;62;p13"/>
          <p:cNvSpPr txBox="1">
            <a:spLocks noGrp="1"/>
          </p:cNvSpPr>
          <p:nvPr>
            <p:ph type="body" idx="1"/>
            <p:custDataLst>
              <p:tags r:id="rId2"/>
            </p:custDataLst>
          </p:nvPr>
        </p:nvSpPr>
        <p:spPr>
          <a:xfrm>
            <a:off x="1334347" y="2207937"/>
            <a:ext cx="6490330" cy="341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fr-CA" sz="2400" dirty="0">
                <a:solidFill>
                  <a:srgbClr val="000000"/>
                </a:solidFill>
              </a:rPr>
              <a:t>Donner aux </a:t>
            </a:r>
            <a:r>
              <a:rPr lang="fr-CA" sz="2400" dirty="0" smtClean="0">
                <a:solidFill>
                  <a:srgbClr val="000000"/>
                </a:solidFill>
              </a:rPr>
              <a:t>étudiants une </a:t>
            </a:r>
            <a:r>
              <a:rPr lang="fr-CA" sz="2400" dirty="0">
                <a:solidFill>
                  <a:srgbClr val="000000"/>
                </a:solidFill>
              </a:rPr>
              <a:t>perspective sur la façon d’évaluer les sources de données et leur valeur relative, et d’appliquer ces données avec succès.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p:nvPr>
            <p:custDataLst>
              <p:tags r:id="rId1"/>
            </p:custDataLst>
          </p:nvPr>
        </p:nvSpPr>
        <p:spPr>
          <a:xfrm>
            <a:off x="3896575" y="636548"/>
            <a:ext cx="921173" cy="921173"/>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CA" sz="1400" b="0" i="0" u="none" strike="noStrike" cap="none" dirty="0">
                <a:solidFill>
                  <a:schemeClr val="lt1"/>
                </a:solidFill>
                <a:latin typeface="Arial"/>
                <a:ea typeface="Arial"/>
                <a:cs typeface="Arial"/>
                <a:sym typeface="Arial"/>
              </a:rPr>
              <a:t>  </a:t>
            </a:r>
          </a:p>
        </p:txBody>
      </p:sp>
      <p:sp>
        <p:nvSpPr>
          <p:cNvPr id="184" name="Google Shape;184;p31"/>
          <p:cNvSpPr txBox="1">
            <a:spLocks noGrp="1"/>
          </p:cNvSpPr>
          <p:nvPr>
            <p:ph type="title"/>
            <p:custDataLst>
              <p:tags r:id="rId2"/>
            </p:custDataLst>
          </p:nvPr>
        </p:nvSpPr>
        <p:spPr>
          <a:xfrm>
            <a:off x="433494" y="731375"/>
            <a:ext cx="3264745"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b="1" dirty="0">
                <a:solidFill>
                  <a:schemeClr val="accent5"/>
                </a:solidFill>
              </a:rPr>
              <a:t>Données actives</a:t>
            </a:r>
          </a:p>
        </p:txBody>
      </p:sp>
      <p:sp>
        <p:nvSpPr>
          <p:cNvPr id="185" name="Google Shape;185;p31"/>
          <p:cNvSpPr txBox="1">
            <a:spLocks noGrp="1"/>
          </p:cNvSpPr>
          <p:nvPr>
            <p:ph type="body" idx="1"/>
            <p:custDataLst>
              <p:tags r:id="rId3"/>
            </p:custDataLst>
          </p:nvPr>
        </p:nvSpPr>
        <p:spPr>
          <a:xfrm>
            <a:off x="433495" y="1567743"/>
            <a:ext cx="3264745" cy="26709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000000"/>
              </a:buClr>
              <a:buSzPts val="2400"/>
              <a:buFont typeface="Noto Sans Symbols"/>
              <a:buChar char="▪"/>
            </a:pPr>
            <a:r>
              <a:rPr lang="fr-CA" sz="2000" dirty="0">
                <a:solidFill>
                  <a:srgbClr val="000000"/>
                </a:solidFill>
              </a:rPr>
              <a:t>Les données actives sont les données que vous devez demander à un utilisateur</a:t>
            </a:r>
          </a:p>
          <a:p>
            <a:pPr marL="457200" lvl="0" indent="-381000" algn="l" rtl="0">
              <a:lnSpc>
                <a:spcPct val="100000"/>
              </a:lnSpc>
              <a:spcBef>
                <a:spcPts val="0"/>
              </a:spcBef>
              <a:spcAft>
                <a:spcPts val="0"/>
              </a:spcAft>
              <a:buClr>
                <a:srgbClr val="000000"/>
              </a:buClr>
              <a:buSzPts val="2400"/>
              <a:buFont typeface="Noto Sans Symbols"/>
              <a:buChar char="▪"/>
            </a:pPr>
            <a:r>
              <a:rPr lang="fr-CA" sz="2000" dirty="0">
                <a:solidFill>
                  <a:srgbClr val="000000"/>
                </a:solidFill>
              </a:rPr>
              <a:t>On les appelle parfois les « données explicites »</a:t>
            </a:r>
          </a:p>
          <a:p>
            <a:pPr marL="0" lvl="0" indent="0" algn="l" rtl="0">
              <a:lnSpc>
                <a:spcPct val="115000"/>
              </a:lnSpc>
              <a:spcBef>
                <a:spcPts val="1600"/>
              </a:spcBef>
              <a:spcAft>
                <a:spcPts val="0"/>
              </a:spcAft>
              <a:buSzPts val="1400"/>
              <a:buNone/>
            </a:pPr>
            <a:endParaRPr lang="fr-CA" sz="1200" dirty="0"/>
          </a:p>
          <a:p>
            <a:pPr marL="0" lvl="0" indent="0" algn="l" rtl="0">
              <a:lnSpc>
                <a:spcPct val="115000"/>
              </a:lnSpc>
              <a:spcBef>
                <a:spcPts val="1600"/>
              </a:spcBef>
              <a:spcAft>
                <a:spcPts val="1600"/>
              </a:spcAft>
              <a:buSzPts val="1400"/>
              <a:buNone/>
            </a:pPr>
            <a:endParaRPr lang="fr-CA" sz="1200" dirty="0"/>
          </a:p>
        </p:txBody>
      </p:sp>
      <p:sp>
        <p:nvSpPr>
          <p:cNvPr id="186" name="Google Shape;186;p31"/>
          <p:cNvSpPr txBox="1">
            <a:spLocks noGrp="1"/>
          </p:cNvSpPr>
          <p:nvPr>
            <p:ph type="body" idx="2"/>
            <p:custDataLst>
              <p:tags r:id="rId4"/>
            </p:custDataLst>
          </p:nvPr>
        </p:nvSpPr>
        <p:spPr>
          <a:xfrm>
            <a:off x="5224385" y="1567743"/>
            <a:ext cx="3675775" cy="26709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000000"/>
              </a:buClr>
              <a:buSzPts val="2400"/>
              <a:buFont typeface="Noto Sans Symbols"/>
              <a:buChar char="▪"/>
            </a:pPr>
            <a:r>
              <a:rPr lang="fr-CA" sz="2000" dirty="0">
                <a:solidFill>
                  <a:srgbClr val="000000"/>
                </a:solidFill>
              </a:rPr>
              <a:t>Les données passives sont recueillies sans demander explicitement à l’utilisateur de les fournir</a:t>
            </a:r>
          </a:p>
          <a:p>
            <a:pPr marL="457200" lvl="0" indent="-381000" algn="l" rtl="0">
              <a:lnSpc>
                <a:spcPct val="100000"/>
              </a:lnSpc>
              <a:spcBef>
                <a:spcPts val="0"/>
              </a:spcBef>
              <a:spcAft>
                <a:spcPts val="0"/>
              </a:spcAft>
              <a:buClr>
                <a:srgbClr val="000000"/>
              </a:buClr>
              <a:buSzPts val="2400"/>
              <a:buFont typeface="Noto Sans Symbols"/>
              <a:buChar char="▪"/>
            </a:pPr>
            <a:r>
              <a:rPr lang="fr-CA" sz="2000" dirty="0">
                <a:solidFill>
                  <a:srgbClr val="000000"/>
                </a:solidFill>
              </a:rPr>
              <a:t>On les appelle parfois les « données implicites »</a:t>
            </a:r>
          </a:p>
          <a:p>
            <a:pPr marL="0" lvl="0" indent="0" algn="l" rtl="0">
              <a:lnSpc>
                <a:spcPct val="115000"/>
              </a:lnSpc>
              <a:spcBef>
                <a:spcPts val="1600"/>
              </a:spcBef>
              <a:spcAft>
                <a:spcPts val="1600"/>
              </a:spcAft>
              <a:buSzPts val="1400"/>
              <a:buNone/>
            </a:pPr>
            <a:endParaRPr lang="fr-CA" sz="1200" dirty="0"/>
          </a:p>
        </p:txBody>
      </p:sp>
      <p:sp>
        <p:nvSpPr>
          <p:cNvPr id="187" name="Google Shape;187;p31"/>
          <p:cNvSpPr txBox="1">
            <a:spLocks noGrp="1"/>
          </p:cNvSpPr>
          <p:nvPr>
            <p:ph type="title"/>
            <p:custDataLst>
              <p:tags r:id="rId5"/>
            </p:custDataLst>
          </p:nvPr>
        </p:nvSpPr>
        <p:spPr>
          <a:xfrm>
            <a:off x="3896575" y="754629"/>
            <a:ext cx="921173"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1400" b="1" dirty="0">
                <a:solidFill>
                  <a:schemeClr val="lt1"/>
                </a:solidFill>
                <a:latin typeface="Lato"/>
                <a:ea typeface="Lato"/>
                <a:cs typeface="Lato"/>
                <a:sym typeface="Lato"/>
              </a:rPr>
              <a:t>par rapport à</a:t>
            </a:r>
          </a:p>
        </p:txBody>
      </p:sp>
      <p:sp>
        <p:nvSpPr>
          <p:cNvPr id="188" name="Google Shape;188;p31"/>
          <p:cNvSpPr txBox="1">
            <a:spLocks noGrp="1"/>
          </p:cNvSpPr>
          <p:nvPr>
            <p:ph type="title"/>
            <p:custDataLst>
              <p:tags r:id="rId6"/>
            </p:custDataLst>
          </p:nvPr>
        </p:nvSpPr>
        <p:spPr>
          <a:xfrm>
            <a:off x="5331783" y="731375"/>
            <a:ext cx="3675775"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b="1" dirty="0">
                <a:solidFill>
                  <a:schemeClr val="accent5"/>
                </a:solidFill>
              </a:rPr>
              <a:t>Données passives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dirty="0">
                <a:solidFill>
                  <a:schemeClr val="accent5"/>
                </a:solidFill>
              </a:rPr>
              <a:t>Données </a:t>
            </a:r>
            <a:r>
              <a:rPr lang="fr-CA" sz="3600" dirty="0">
                <a:solidFill>
                  <a:schemeClr val="accent5"/>
                </a:solidFill>
              </a:rPr>
              <a:t>actives</a:t>
            </a:r>
          </a:p>
        </p:txBody>
      </p:sp>
      <p:sp>
        <p:nvSpPr>
          <p:cNvPr id="194" name="Google Shape;194;p32"/>
          <p:cNvSpPr txBox="1">
            <a:spLocks noGrp="1"/>
          </p:cNvSpPr>
          <p:nvPr>
            <p:ph type="body" idx="1"/>
            <p:custDataLst>
              <p:tags r:id="rId2"/>
            </p:custDataLst>
          </p:nvPr>
        </p:nvSpPr>
        <p:spPr>
          <a:xfrm>
            <a:off x="311700" y="1152475"/>
            <a:ext cx="452446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400" dirty="0">
                <a:solidFill>
                  <a:srgbClr val="000000"/>
                </a:solidFill>
              </a:rPr>
              <a:t>Les enquêtes, les entrevues et les questionnaires sont des exemples de collecte active de données.</a:t>
            </a:r>
          </a:p>
          <a:p>
            <a:pPr marL="0" lvl="0" indent="0" algn="l" rtl="0">
              <a:lnSpc>
                <a:spcPct val="115000"/>
              </a:lnSpc>
              <a:spcBef>
                <a:spcPts val="1600"/>
              </a:spcBef>
              <a:spcAft>
                <a:spcPts val="1600"/>
              </a:spcAft>
              <a:buSzPts val="1800"/>
              <a:buNone/>
            </a:pPr>
            <a:r>
              <a:rPr lang="fr-CA" sz="2400" dirty="0">
                <a:solidFill>
                  <a:srgbClr val="000000"/>
                </a:solidFill>
              </a:rPr>
              <a:t>Dans ces cas</a:t>
            </a:r>
            <a:r>
              <a:rPr lang="fr-CA" sz="2400">
                <a:solidFill>
                  <a:srgbClr val="000000"/>
                </a:solidFill>
              </a:rPr>
              <a:t>, l’utilisateur </a:t>
            </a:r>
            <a:r>
              <a:rPr lang="fr-CA" sz="2400" dirty="0">
                <a:solidFill>
                  <a:srgbClr val="000000"/>
                </a:solidFill>
              </a:rPr>
              <a:t>est invité à participer et fournit des réponses à des questions précises.</a:t>
            </a:r>
          </a:p>
        </p:txBody>
      </p:sp>
      <p:pic>
        <p:nvPicPr>
          <p:cNvPr id="4" name="Google Shape;195;p32">
            <a:extLst>
              <a:ext uri="{FF2B5EF4-FFF2-40B4-BE49-F238E27FC236}">
                <a16:creationId xmlns="" xmlns:a16="http://schemas.microsoft.com/office/drawing/2014/main" id="{C3EA100D-7E25-4576-9728-9A5B07550FC8}"/>
              </a:ext>
            </a:extLst>
          </p:cNvPr>
          <p:cNvPicPr preferRelativeResize="0"/>
          <p:nvPr>
            <p:custDataLst>
              <p:tags r:id="rId3"/>
            </p:custDataLst>
          </p:nvPr>
        </p:nvPicPr>
        <p:blipFill rotWithShape="1">
          <a:blip r:embed="rId6">
            <a:alphaModFix/>
          </a:blip>
          <a:srcRect/>
          <a:stretch/>
        </p:blipFill>
        <p:spPr>
          <a:xfrm>
            <a:off x="5262879" y="1056933"/>
            <a:ext cx="3206517" cy="32065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dirty="0">
                <a:solidFill>
                  <a:schemeClr val="accent5"/>
                </a:solidFill>
              </a:rPr>
              <a:t>Données </a:t>
            </a:r>
            <a:r>
              <a:rPr lang="fr-CA" sz="3600" dirty="0">
                <a:solidFill>
                  <a:schemeClr val="accent5"/>
                </a:solidFill>
              </a:rPr>
              <a:t>passives</a:t>
            </a:r>
          </a:p>
        </p:txBody>
      </p:sp>
      <p:sp>
        <p:nvSpPr>
          <p:cNvPr id="201" name="Google Shape;201;p33"/>
          <p:cNvSpPr txBox="1">
            <a:spLocks noGrp="1"/>
          </p:cNvSpPr>
          <p:nvPr>
            <p:ph type="body" idx="1"/>
            <p:custDataLst>
              <p:tags r:id="rId2"/>
            </p:custDataLst>
          </p:nvPr>
        </p:nvSpPr>
        <p:spPr>
          <a:xfrm>
            <a:off x="4511166" y="1017450"/>
            <a:ext cx="4260300" cy="330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000" dirty="0">
                <a:solidFill>
                  <a:srgbClr val="000000"/>
                </a:solidFill>
              </a:rPr>
              <a:t>Les données passives sont recueillies sans demander explicitement à l’utilisateur de les fournir. Elles sont souvent recueillies </a:t>
            </a:r>
            <a:r>
              <a:rPr lang="fr-CA" sz="2000" dirty="0" smtClean="0">
                <a:solidFill>
                  <a:srgbClr val="000000"/>
                </a:solidFill>
              </a:rPr>
              <a:t>grâce à des </a:t>
            </a:r>
            <a:r>
              <a:rPr lang="fr-CA" sz="2000" dirty="0">
                <a:solidFill>
                  <a:srgbClr val="000000"/>
                </a:solidFill>
              </a:rPr>
              <a:t>points de collecte automatisés.</a:t>
            </a:r>
          </a:p>
          <a:p>
            <a:pPr marL="0" lvl="0" indent="0" algn="l" rtl="0">
              <a:lnSpc>
                <a:spcPct val="115000"/>
              </a:lnSpc>
              <a:spcBef>
                <a:spcPts val="1600"/>
              </a:spcBef>
              <a:spcAft>
                <a:spcPts val="0"/>
              </a:spcAft>
              <a:buSzPts val="1800"/>
              <a:buNone/>
            </a:pPr>
            <a:r>
              <a:rPr lang="fr-CA" sz="2000" dirty="0">
                <a:solidFill>
                  <a:srgbClr val="000000"/>
                </a:solidFill>
              </a:rPr>
              <a:t>Un exemple souvent oublié est celui des données recueillies par les centres d’appels.</a:t>
            </a:r>
          </a:p>
          <a:p>
            <a:pPr marL="0" lvl="0" indent="0" algn="ctr" rtl="0">
              <a:lnSpc>
                <a:spcPct val="115000"/>
              </a:lnSpc>
              <a:spcBef>
                <a:spcPts val="1600"/>
              </a:spcBef>
              <a:spcAft>
                <a:spcPts val="0"/>
              </a:spcAft>
              <a:buSzPts val="1800"/>
              <a:buNone/>
            </a:pPr>
            <a:endParaRPr lang="fr-CA" sz="1600" dirty="0">
              <a:solidFill>
                <a:srgbClr val="000000"/>
              </a:solidFill>
            </a:endParaRPr>
          </a:p>
          <a:p>
            <a:pPr marL="0" lvl="0" indent="0" algn="l" rtl="0">
              <a:lnSpc>
                <a:spcPct val="115000"/>
              </a:lnSpc>
              <a:spcBef>
                <a:spcPts val="1600"/>
              </a:spcBef>
              <a:spcAft>
                <a:spcPts val="0"/>
              </a:spcAft>
              <a:buSzPts val="1800"/>
              <a:buNone/>
            </a:pPr>
            <a:endParaRPr lang="fr-CA" sz="1600" dirty="0"/>
          </a:p>
          <a:p>
            <a:pPr marL="0" lvl="0" indent="0" algn="l" rtl="0">
              <a:lnSpc>
                <a:spcPct val="115000"/>
              </a:lnSpc>
              <a:spcBef>
                <a:spcPts val="1600"/>
              </a:spcBef>
              <a:spcAft>
                <a:spcPts val="1600"/>
              </a:spcAft>
              <a:buSzPts val="1800"/>
              <a:buNone/>
            </a:pPr>
            <a:endParaRPr lang="fr-CA" sz="1600" dirty="0"/>
          </a:p>
        </p:txBody>
      </p:sp>
      <p:pic>
        <p:nvPicPr>
          <p:cNvPr id="4" name="Google Shape;202;p33">
            <a:extLst>
              <a:ext uri="{FF2B5EF4-FFF2-40B4-BE49-F238E27FC236}">
                <a16:creationId xmlns="" xmlns:a16="http://schemas.microsoft.com/office/drawing/2014/main" id="{8AD30CC2-B8A3-46FE-8431-66628964E086}"/>
              </a:ext>
            </a:extLst>
          </p:cNvPr>
          <p:cNvPicPr preferRelativeResize="0"/>
          <p:nvPr>
            <p:custDataLst>
              <p:tags r:id="rId3"/>
            </p:custDataLst>
          </p:nvPr>
        </p:nvPicPr>
        <p:blipFill rotWithShape="1">
          <a:blip r:embed="rId6">
            <a:alphaModFix/>
          </a:blip>
          <a:srcRect/>
          <a:stretch/>
        </p:blipFill>
        <p:spPr>
          <a:xfrm>
            <a:off x="380667" y="1205653"/>
            <a:ext cx="3967814" cy="20710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custDataLst>
              <p:tags r:id="rId1"/>
            </p:custDataLst>
          </p:nvPr>
        </p:nvSpPr>
        <p:spPr>
          <a:xfrm>
            <a:off x="311700" y="298125"/>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3600" dirty="0">
                <a:solidFill>
                  <a:schemeClr val="accent5"/>
                </a:solidFill>
              </a:rPr>
              <a:t>Points de contact</a:t>
            </a:r>
          </a:p>
        </p:txBody>
      </p:sp>
      <p:pic>
        <p:nvPicPr>
          <p:cNvPr id="3" name="Google Shape;208;p34">
            <a:extLst>
              <a:ext uri="{FF2B5EF4-FFF2-40B4-BE49-F238E27FC236}">
                <a16:creationId xmlns="" xmlns:a16="http://schemas.microsoft.com/office/drawing/2014/main" id="{5960EE94-1366-4446-A008-23EF88EA09D3}"/>
              </a:ext>
            </a:extLst>
          </p:cNvPr>
          <p:cNvPicPr preferRelativeResize="0"/>
          <p:nvPr>
            <p:custDataLst>
              <p:tags r:id="rId2"/>
            </p:custDataLst>
          </p:nvPr>
        </p:nvPicPr>
        <p:blipFill rotWithShape="1">
          <a:blip r:embed="rId5">
            <a:alphaModFix/>
          </a:blip>
          <a:srcRect/>
          <a:stretch/>
        </p:blipFill>
        <p:spPr>
          <a:xfrm>
            <a:off x="1200573" y="1147665"/>
            <a:ext cx="6742854" cy="33339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Google Shape;213;p35">
            <a:extLst>
              <a:ext uri="{FF2B5EF4-FFF2-40B4-BE49-F238E27FC236}">
                <a16:creationId xmlns="" xmlns:a16="http://schemas.microsoft.com/office/drawing/2014/main" id="{B5A028A5-691E-45BF-A301-1980CCA52AB1}"/>
              </a:ext>
            </a:extLst>
          </p:cNvPr>
          <p:cNvPicPr preferRelativeResize="0"/>
          <p:nvPr>
            <p:custDataLst>
              <p:tags r:id="rId1"/>
            </p:custDataLst>
          </p:nvPr>
        </p:nvPicPr>
        <p:blipFill rotWithShape="1">
          <a:blip r:embed="rId4">
            <a:alphaModFix/>
          </a:blip>
          <a:srcRect/>
          <a:stretch/>
        </p:blipFill>
        <p:spPr>
          <a:xfrm>
            <a:off x="311700" y="260525"/>
            <a:ext cx="8520596" cy="4470051"/>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custDataLst>
              <p:tags r:id="rId1"/>
            </p:custDataLst>
          </p:nvPr>
        </p:nvSpPr>
        <p:spPr>
          <a:xfrm>
            <a:off x="311700" y="1382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dirty="0">
                <a:solidFill>
                  <a:schemeClr val="accent5"/>
                </a:solidFill>
              </a:rPr>
              <a:t>Paramètres généraux de l’expérience utilisateur (UX)</a:t>
            </a:r>
          </a:p>
        </p:txBody>
      </p:sp>
      <p:sp>
        <p:nvSpPr>
          <p:cNvPr id="219" name="Google Shape;219;p36"/>
          <p:cNvSpPr txBox="1">
            <a:spLocks noGrp="1"/>
          </p:cNvSpPr>
          <p:nvPr>
            <p:ph type="body" idx="1"/>
            <p:custDataLst>
              <p:tags r:id="rId2"/>
            </p:custDataLst>
          </p:nvPr>
        </p:nvSpPr>
        <p:spPr>
          <a:xfrm>
            <a:off x="359113" y="1069563"/>
            <a:ext cx="8297079" cy="61690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fr-CA" sz="2000" dirty="0">
                <a:solidFill>
                  <a:srgbClr val="000000"/>
                </a:solidFill>
              </a:rPr>
              <a:t>Quelques exemples de paramètres d’essai de l’expérience utilisateur :</a:t>
            </a:r>
          </a:p>
        </p:txBody>
      </p:sp>
      <p:sp>
        <p:nvSpPr>
          <p:cNvPr id="220" name="Google Shape;220;p36"/>
          <p:cNvSpPr txBox="1"/>
          <p:nvPr>
            <p:custDataLst>
              <p:tags r:id="rId3"/>
            </p:custDataLst>
          </p:nvPr>
        </p:nvSpPr>
        <p:spPr>
          <a:xfrm>
            <a:off x="359113" y="3438474"/>
            <a:ext cx="8595234" cy="1720962"/>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800"/>
              <a:buFont typeface="Lato"/>
              <a:buNone/>
            </a:pPr>
            <a:r>
              <a:rPr lang="fr-CA" sz="2000" b="1" i="0" u="none" strike="noStrike" cap="none" dirty="0">
                <a:solidFill>
                  <a:srgbClr val="000000"/>
                </a:solidFill>
                <a:latin typeface="Lato"/>
                <a:ea typeface="Lato"/>
                <a:cs typeface="Lato"/>
                <a:sym typeface="Lato"/>
              </a:rPr>
              <a:t>3 </a:t>
            </a:r>
            <a:r>
              <a:rPr lang="fr-CA" sz="2000" b="1" i="0" u="none" strike="noStrike" cap="none" dirty="0" smtClean="0">
                <a:solidFill>
                  <a:srgbClr val="000000"/>
                </a:solidFill>
                <a:latin typeface="Lato"/>
                <a:ea typeface="Lato"/>
                <a:cs typeface="Lato"/>
                <a:sym typeface="Lato"/>
              </a:rPr>
              <a:t>paramètres généraux de l’UX qui </a:t>
            </a:r>
            <a:r>
              <a:rPr lang="fr-CA" sz="2000" b="1" i="0" u="none" strike="noStrike" cap="none" dirty="0">
                <a:solidFill>
                  <a:srgbClr val="000000"/>
                </a:solidFill>
                <a:latin typeface="Lato"/>
                <a:ea typeface="Lato"/>
                <a:cs typeface="Lato"/>
                <a:sym typeface="Lato"/>
              </a:rPr>
              <a:t>sont en corrélation avec la réussite de l’expérience utilisateur : la convivialité, l’engagement et l’achèvement des tâches. </a:t>
            </a:r>
          </a:p>
        </p:txBody>
      </p:sp>
      <p:sp>
        <p:nvSpPr>
          <p:cNvPr id="221" name="Google Shape;221;p36"/>
          <p:cNvSpPr txBox="1"/>
          <p:nvPr>
            <p:custDataLst>
              <p:tags r:id="rId4"/>
            </p:custDataLst>
          </p:nvPr>
        </p:nvSpPr>
        <p:spPr>
          <a:xfrm>
            <a:off x="487808" y="1257727"/>
            <a:ext cx="3535552" cy="2397761"/>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1600"/>
              </a:spcBef>
              <a:spcAft>
                <a:spcPts val="0"/>
              </a:spcAft>
              <a:buClr>
                <a:srgbClr val="000000"/>
              </a:buClr>
              <a:buSzPts val="1800"/>
              <a:buFont typeface="Noto Sans Symbols"/>
              <a:buChar char="▪"/>
            </a:pPr>
            <a:r>
              <a:rPr lang="fr-CA" sz="2000" b="0" i="0" u="none" strike="noStrike" cap="none" dirty="0">
                <a:solidFill>
                  <a:srgbClr val="000000"/>
                </a:solidFill>
                <a:latin typeface="Lato"/>
                <a:ea typeface="Lato"/>
                <a:cs typeface="Lato"/>
                <a:sym typeface="Lato"/>
              </a:rPr>
              <a:t>Taux de réussite des tâches</a:t>
            </a:r>
          </a:p>
          <a:p>
            <a:pPr marL="457200" marR="0" lvl="0" indent="-342900" algn="l" rtl="0">
              <a:lnSpc>
                <a:spcPct val="100000"/>
              </a:lnSpc>
              <a:spcBef>
                <a:spcPts val="0"/>
              </a:spcBef>
              <a:spcAft>
                <a:spcPts val="0"/>
              </a:spcAft>
              <a:buClr>
                <a:srgbClr val="000000"/>
              </a:buClr>
              <a:buSzPts val="1800"/>
              <a:buFont typeface="Noto Sans Symbols"/>
              <a:buChar char="▪"/>
            </a:pPr>
            <a:r>
              <a:rPr lang="fr-CA" sz="2000" b="0" i="0" u="none" strike="noStrike" cap="none" dirty="0">
                <a:solidFill>
                  <a:srgbClr val="000000"/>
                </a:solidFill>
                <a:latin typeface="Lato"/>
                <a:ea typeface="Lato"/>
                <a:cs typeface="Lato"/>
                <a:sym typeface="Lato"/>
              </a:rPr>
              <a:t>Vues de pages</a:t>
            </a:r>
          </a:p>
          <a:p>
            <a:pPr marL="457200" marR="0" lvl="0" indent="-342900" algn="l" rtl="0">
              <a:lnSpc>
                <a:spcPct val="100000"/>
              </a:lnSpc>
              <a:spcBef>
                <a:spcPts val="0"/>
              </a:spcBef>
              <a:spcAft>
                <a:spcPts val="0"/>
              </a:spcAft>
              <a:buClr>
                <a:srgbClr val="000000"/>
              </a:buClr>
              <a:buSzPts val="1800"/>
              <a:buFont typeface="Noto Sans Symbols"/>
              <a:buChar char="▪"/>
            </a:pPr>
            <a:r>
              <a:rPr lang="fr-CA" sz="2000" b="0" i="0" u="none" strike="noStrike" cap="none" dirty="0">
                <a:solidFill>
                  <a:srgbClr val="000000"/>
                </a:solidFill>
                <a:latin typeface="Lato"/>
                <a:ea typeface="Lato"/>
                <a:cs typeface="Lato"/>
                <a:sym typeface="Lato"/>
              </a:rPr>
              <a:t>Temps consacré à une tâche</a:t>
            </a:r>
          </a:p>
          <a:p>
            <a:pPr marL="457200" marR="0" lvl="0" indent="-342900" algn="l" rtl="0">
              <a:lnSpc>
                <a:spcPct val="100000"/>
              </a:lnSpc>
              <a:spcBef>
                <a:spcPts val="0"/>
              </a:spcBef>
              <a:spcAft>
                <a:spcPts val="0"/>
              </a:spcAft>
              <a:buClr>
                <a:srgbClr val="000000"/>
              </a:buClr>
              <a:buSzPts val="1800"/>
              <a:buFont typeface="Noto Sans Symbols"/>
              <a:buChar char="▪"/>
            </a:pPr>
            <a:r>
              <a:rPr lang="fr-CA" sz="2000" b="0" i="0" u="none" strike="noStrike" cap="none" dirty="0">
                <a:solidFill>
                  <a:srgbClr val="000000"/>
                </a:solidFill>
                <a:latin typeface="Lato"/>
                <a:ea typeface="Lato"/>
                <a:cs typeface="Lato"/>
                <a:sym typeface="Lato"/>
              </a:rPr>
              <a:t>Temps passé sur une page</a:t>
            </a:r>
          </a:p>
          <a:p>
            <a:pPr marL="457200" marR="0" lvl="0" indent="-342900" algn="l" rtl="0">
              <a:lnSpc>
                <a:spcPct val="100000"/>
              </a:lnSpc>
              <a:spcBef>
                <a:spcPts val="0"/>
              </a:spcBef>
              <a:spcAft>
                <a:spcPts val="0"/>
              </a:spcAft>
              <a:buClr>
                <a:srgbClr val="000000"/>
              </a:buClr>
              <a:buSzPts val="1800"/>
              <a:buFont typeface="Noto Sans Symbols"/>
              <a:buChar char="▪"/>
            </a:pPr>
            <a:r>
              <a:rPr lang="fr-CA" sz="2000" b="0" i="0" u="none" strike="noStrike" cap="none" dirty="0">
                <a:solidFill>
                  <a:srgbClr val="000000"/>
                </a:solidFill>
                <a:latin typeface="Lato"/>
                <a:ea typeface="Lato"/>
                <a:cs typeface="Lato"/>
                <a:sym typeface="Lato"/>
              </a:rPr>
              <a:t>Temps passé sur le site</a:t>
            </a:r>
          </a:p>
        </p:txBody>
      </p:sp>
      <p:sp>
        <p:nvSpPr>
          <p:cNvPr id="222" name="Google Shape;222;p36"/>
          <p:cNvSpPr txBox="1"/>
          <p:nvPr>
            <p:custDataLst>
              <p:tags r:id="rId5"/>
            </p:custDataLst>
          </p:nvPr>
        </p:nvSpPr>
        <p:spPr>
          <a:xfrm>
            <a:off x="4263876" y="1465481"/>
            <a:ext cx="3278166" cy="1736462"/>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Noto Sans Symbols"/>
              <a:buChar char="▪"/>
            </a:pPr>
            <a:r>
              <a:rPr lang="fr-CA" sz="2000" b="0" i="0" u="none" strike="noStrike" cap="none" dirty="0">
                <a:solidFill>
                  <a:srgbClr val="000000"/>
                </a:solidFill>
                <a:latin typeface="Lato"/>
                <a:ea typeface="Lato"/>
                <a:cs typeface="Lato"/>
                <a:sym typeface="Lato"/>
              </a:rPr>
              <a:t>Visiteurs uniques</a:t>
            </a:r>
          </a:p>
          <a:p>
            <a:pPr marL="457200" marR="0" lvl="0" indent="-342900" algn="l" rtl="0">
              <a:lnSpc>
                <a:spcPct val="100000"/>
              </a:lnSpc>
              <a:spcBef>
                <a:spcPts val="0"/>
              </a:spcBef>
              <a:spcAft>
                <a:spcPts val="0"/>
              </a:spcAft>
              <a:buClr>
                <a:srgbClr val="000000"/>
              </a:buClr>
              <a:buSzPts val="1800"/>
              <a:buFont typeface="Noto Sans Symbols"/>
              <a:buChar char="▪"/>
            </a:pPr>
            <a:r>
              <a:rPr lang="fr-CA" sz="2000" b="0" i="0" u="none" strike="noStrike" cap="none" dirty="0">
                <a:solidFill>
                  <a:srgbClr val="000000"/>
                </a:solidFill>
                <a:latin typeface="Lato"/>
                <a:ea typeface="Lato"/>
                <a:cs typeface="Lato"/>
                <a:sym typeface="Lato"/>
              </a:rPr>
              <a:t>Visiteurs qui </a:t>
            </a:r>
            <a:r>
              <a:rPr lang="fr-CA" sz="2000" b="0" i="0" u="none" strike="noStrike" cap="none" dirty="0" smtClean="0">
                <a:solidFill>
                  <a:srgbClr val="000000"/>
                </a:solidFill>
                <a:latin typeface="Lato"/>
                <a:ea typeface="Lato"/>
                <a:cs typeface="Lato"/>
                <a:sym typeface="Lato"/>
              </a:rPr>
              <a:t>consultent de nouveau le </a:t>
            </a:r>
            <a:r>
              <a:rPr lang="fr-CA" sz="2000" b="0" i="0" u="none" strike="noStrike" cap="none" dirty="0">
                <a:solidFill>
                  <a:srgbClr val="000000"/>
                </a:solidFill>
                <a:latin typeface="Lato"/>
                <a:ea typeface="Lato"/>
                <a:cs typeface="Lato"/>
                <a:sym typeface="Lato"/>
              </a:rPr>
              <a:t>site </a:t>
            </a:r>
          </a:p>
          <a:p>
            <a:pPr marL="457200" marR="0" lvl="0" indent="-342900" algn="l" rtl="0">
              <a:lnSpc>
                <a:spcPct val="100000"/>
              </a:lnSpc>
              <a:spcBef>
                <a:spcPts val="0"/>
              </a:spcBef>
              <a:spcAft>
                <a:spcPts val="0"/>
              </a:spcAft>
              <a:buClr>
                <a:srgbClr val="000000"/>
              </a:buClr>
              <a:buSzPts val="1800"/>
              <a:buFont typeface="Noto Sans Symbols"/>
              <a:buChar char="▪"/>
            </a:pPr>
            <a:r>
              <a:rPr lang="fr-CA" sz="2000" b="0" i="0" u="none" strike="noStrike" cap="none" dirty="0">
                <a:solidFill>
                  <a:srgbClr val="000000"/>
                </a:solidFill>
                <a:latin typeface="Lato"/>
                <a:ea typeface="Lato"/>
                <a:cs typeface="Lato"/>
                <a:sym typeface="Lato"/>
              </a:rPr>
              <a:t>Temps de chargement de la page</a:t>
            </a:r>
          </a:p>
          <a:p>
            <a:pPr marL="457200" marR="0" lvl="0" indent="-342900" algn="l" rtl="0">
              <a:lnSpc>
                <a:spcPct val="100000"/>
              </a:lnSpc>
              <a:spcBef>
                <a:spcPts val="0"/>
              </a:spcBef>
              <a:spcAft>
                <a:spcPts val="0"/>
              </a:spcAft>
              <a:buClr>
                <a:srgbClr val="000000"/>
              </a:buClr>
              <a:buSzPts val="1800"/>
              <a:buFont typeface="Noto Sans Symbols"/>
              <a:buChar char="▪"/>
            </a:pPr>
            <a:r>
              <a:rPr lang="fr-CA" sz="2000" b="0" i="0" u="none" strike="noStrike" cap="none" dirty="0">
                <a:solidFill>
                  <a:srgbClr val="000000"/>
                </a:solidFill>
                <a:latin typeface="Lato"/>
                <a:ea typeface="Lato"/>
                <a:cs typeface="Lato"/>
                <a:sym typeface="Lato"/>
              </a:rPr>
              <a:t>etc.</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457200" lvl="0" indent="-431800" algn="l" rtl="0">
              <a:lnSpc>
                <a:spcPct val="100000"/>
              </a:lnSpc>
              <a:spcBef>
                <a:spcPts val="0"/>
              </a:spcBef>
              <a:spcAft>
                <a:spcPts val="0"/>
              </a:spcAft>
              <a:buClr>
                <a:schemeClr val="accent5"/>
              </a:buClr>
              <a:buSzPts val="3200"/>
              <a:buAutoNum type="arabicPeriod"/>
            </a:pPr>
            <a:r>
              <a:rPr lang="fr-CA" sz="3600" dirty="0">
                <a:solidFill>
                  <a:schemeClr val="accent5"/>
                </a:solidFill>
              </a:rPr>
              <a:t>Convivialité</a:t>
            </a:r>
          </a:p>
        </p:txBody>
      </p:sp>
      <p:sp>
        <p:nvSpPr>
          <p:cNvPr id="228" name="Google Shape;228;p37"/>
          <p:cNvSpPr txBox="1">
            <a:spLocks noGrp="1"/>
          </p:cNvSpPr>
          <p:nvPr>
            <p:ph type="body" idx="1"/>
            <p:custDataLst>
              <p:tags r:id="rId2"/>
            </p:custDataLst>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dirty="0">
                <a:solidFill>
                  <a:srgbClr val="000000"/>
                </a:solidFill>
              </a:rPr>
              <a:t>Les paramètres de convivialité se concentrent sur la facilité avec laquelle les utilisateurs peuvent accomplir les tâches.</a:t>
            </a:r>
          </a:p>
          <a:p>
            <a:pPr marL="0" lvl="0" indent="0" algn="l" rtl="0">
              <a:lnSpc>
                <a:spcPct val="115000"/>
              </a:lnSpc>
              <a:spcBef>
                <a:spcPts val="1600"/>
              </a:spcBef>
              <a:spcAft>
                <a:spcPts val="0"/>
              </a:spcAft>
              <a:buSzPts val="1800"/>
              <a:buNone/>
            </a:pPr>
            <a:r>
              <a:rPr lang="fr-CA" dirty="0">
                <a:solidFill>
                  <a:srgbClr val="000000"/>
                </a:solidFill>
              </a:rPr>
              <a:t>Par exemple :</a:t>
            </a:r>
          </a:p>
          <a:p>
            <a:pPr marL="457200" lvl="0" indent="-342900" algn="l" rtl="0">
              <a:lnSpc>
                <a:spcPct val="115000"/>
              </a:lnSpc>
              <a:spcBef>
                <a:spcPts val="1600"/>
              </a:spcBef>
              <a:spcAft>
                <a:spcPts val="0"/>
              </a:spcAft>
              <a:buClr>
                <a:srgbClr val="000000"/>
              </a:buClr>
              <a:buSzPts val="1800"/>
              <a:buFont typeface="Noto Sans Symbols"/>
              <a:buChar char="▪"/>
            </a:pPr>
            <a:r>
              <a:rPr lang="fr-CA" dirty="0">
                <a:solidFill>
                  <a:srgbClr val="000000"/>
                </a:solidFill>
              </a:rPr>
              <a:t>Temps consacré à une tâche</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Réussite de la tâche</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Réussite perçue</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Moments de confusion</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Reconnaissance des signaux</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Utilisation du menu/de la navigation</a:t>
            </a:r>
          </a:p>
          <a:p>
            <a:pPr marL="457200" lvl="0" indent="0" algn="l" rtl="0">
              <a:lnSpc>
                <a:spcPct val="115000"/>
              </a:lnSpc>
              <a:spcBef>
                <a:spcPts val="1600"/>
              </a:spcBef>
              <a:spcAft>
                <a:spcPts val="1600"/>
              </a:spcAft>
              <a:buSzPts val="1800"/>
              <a:buNone/>
            </a:pPr>
            <a:endParaRPr lang="fr-CA" dirty="0"/>
          </a:p>
        </p:txBody>
      </p:sp>
      <p:pic>
        <p:nvPicPr>
          <p:cNvPr id="4" name="Google Shape;229;p37">
            <a:extLst>
              <a:ext uri="{FF2B5EF4-FFF2-40B4-BE49-F238E27FC236}">
                <a16:creationId xmlns="" xmlns:a16="http://schemas.microsoft.com/office/drawing/2014/main" id="{CCB27F8F-BFB7-4CF7-8654-E2CDDE32C2CC}"/>
              </a:ext>
            </a:extLst>
          </p:cNvPr>
          <p:cNvPicPr preferRelativeResize="0"/>
          <p:nvPr>
            <p:custDataLst>
              <p:tags r:id="rId3"/>
            </p:custDataLst>
          </p:nvPr>
        </p:nvPicPr>
        <p:blipFill rotWithShape="1">
          <a:blip r:embed="rId6">
            <a:alphaModFix/>
          </a:blip>
          <a:srcRect/>
          <a:stretch/>
        </p:blipFill>
        <p:spPr>
          <a:xfrm>
            <a:off x="4755963" y="1981778"/>
            <a:ext cx="2979325" cy="240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dirty="0">
                <a:solidFill>
                  <a:schemeClr val="accent5"/>
                </a:solidFill>
              </a:rPr>
              <a:t>2</a:t>
            </a:r>
            <a:r>
              <a:rPr lang="fr-CA" sz="3600" dirty="0">
                <a:solidFill>
                  <a:schemeClr val="accent5"/>
                </a:solidFill>
              </a:rPr>
              <a:t>. Participation</a:t>
            </a:r>
          </a:p>
        </p:txBody>
      </p:sp>
      <p:sp>
        <p:nvSpPr>
          <p:cNvPr id="235" name="Google Shape;235;p38"/>
          <p:cNvSpPr txBox="1">
            <a:spLocks noGrp="1"/>
          </p:cNvSpPr>
          <p:nvPr>
            <p:ph type="body" idx="1"/>
            <p:custDataLst>
              <p:tags r:id="rId2"/>
            </p:custDataLst>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dirty="0">
                <a:solidFill>
                  <a:srgbClr val="000000"/>
                </a:solidFill>
              </a:rPr>
              <a:t>Les mesures de participation concernent la façon dont les personnes interagissent avec un site ou une application, l’attention qu’ils y portent, le temps qu’ils y passent dans un état d’« expérience optimale » et le plaisir qu’ils en tirent.</a:t>
            </a:r>
          </a:p>
          <a:p>
            <a:pPr marL="0" lvl="0" indent="0" algn="l" rtl="0">
              <a:lnSpc>
                <a:spcPct val="115000"/>
              </a:lnSpc>
              <a:spcBef>
                <a:spcPts val="1600"/>
              </a:spcBef>
              <a:spcAft>
                <a:spcPts val="0"/>
              </a:spcAft>
              <a:buSzPts val="1800"/>
              <a:buNone/>
            </a:pPr>
            <a:r>
              <a:rPr lang="fr-CA" dirty="0">
                <a:solidFill>
                  <a:srgbClr val="000000"/>
                </a:solidFill>
              </a:rPr>
              <a:t>Par exemple :</a:t>
            </a:r>
          </a:p>
          <a:p>
            <a:pPr marL="457200" lvl="0" indent="-342900" algn="l" rtl="0">
              <a:lnSpc>
                <a:spcPct val="115000"/>
              </a:lnSpc>
              <a:spcBef>
                <a:spcPts val="1600"/>
              </a:spcBef>
              <a:spcAft>
                <a:spcPts val="0"/>
              </a:spcAft>
              <a:buClr>
                <a:srgbClr val="000000"/>
              </a:buClr>
              <a:buSzPts val="1800"/>
              <a:buFont typeface="Noto Sans Symbols"/>
              <a:buChar char="▪"/>
            </a:pPr>
            <a:r>
              <a:rPr lang="fr-CA" dirty="0">
                <a:solidFill>
                  <a:srgbClr val="000000"/>
                </a:solidFill>
              </a:rPr>
              <a:t>Minutes d’attention</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Taux de bonheur</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Expérience optimale</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Temps total de lecture</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Premières impressions</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Catégories explorées</a:t>
            </a:r>
          </a:p>
        </p:txBody>
      </p:sp>
      <p:pic>
        <p:nvPicPr>
          <p:cNvPr id="4" name="Google Shape;236;p38">
            <a:extLst>
              <a:ext uri="{FF2B5EF4-FFF2-40B4-BE49-F238E27FC236}">
                <a16:creationId xmlns="" xmlns:a16="http://schemas.microsoft.com/office/drawing/2014/main" id="{97150A1A-DC84-490C-A780-4F9E2BC812D2}"/>
              </a:ext>
            </a:extLst>
          </p:cNvPr>
          <p:cNvPicPr preferRelativeResize="0"/>
          <p:nvPr>
            <p:custDataLst>
              <p:tags r:id="rId3"/>
            </p:custDataLst>
          </p:nvPr>
        </p:nvPicPr>
        <p:blipFill rotWithShape="1">
          <a:blip r:embed="rId6">
            <a:alphaModFix/>
          </a:blip>
          <a:srcRect/>
          <a:stretch/>
        </p:blipFill>
        <p:spPr>
          <a:xfrm>
            <a:off x="3732106" y="2592312"/>
            <a:ext cx="4702811" cy="21115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3. Achèvement de la tâche (conversion)</a:t>
            </a:r>
          </a:p>
        </p:txBody>
      </p:sp>
      <p:sp>
        <p:nvSpPr>
          <p:cNvPr id="242" name="Google Shape;242;p39"/>
          <p:cNvSpPr txBox="1">
            <a:spLocks noGrp="1"/>
          </p:cNvSpPr>
          <p:nvPr>
            <p:ph type="body" idx="1"/>
            <p:custDataLst>
              <p:tags r:id="rId2"/>
            </p:custDataLst>
          </p:nvPr>
        </p:nvSpPr>
        <p:spPr>
          <a:xfrm>
            <a:off x="311700" y="10485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dirty="0">
                <a:solidFill>
                  <a:srgbClr val="000000"/>
                </a:solidFill>
              </a:rPr>
              <a:t>Les mesures de conversion sont importantes et vous permettent d’accroître la participation.</a:t>
            </a:r>
          </a:p>
          <a:p>
            <a:pPr marL="0" lvl="0" indent="0" algn="l" rtl="0">
              <a:lnSpc>
                <a:spcPct val="115000"/>
              </a:lnSpc>
              <a:spcBef>
                <a:spcPts val="1600"/>
              </a:spcBef>
              <a:spcAft>
                <a:spcPts val="0"/>
              </a:spcAft>
              <a:buSzPts val="1800"/>
              <a:buNone/>
            </a:pPr>
            <a:r>
              <a:rPr lang="fr-CA" dirty="0">
                <a:solidFill>
                  <a:srgbClr val="000000"/>
                </a:solidFill>
              </a:rPr>
              <a:t>Par exemple :</a:t>
            </a:r>
          </a:p>
          <a:p>
            <a:pPr marL="457200" lvl="0" indent="-342900" algn="l" rtl="0">
              <a:lnSpc>
                <a:spcPct val="115000"/>
              </a:lnSpc>
              <a:spcBef>
                <a:spcPts val="1600"/>
              </a:spcBef>
              <a:spcAft>
                <a:spcPts val="0"/>
              </a:spcAft>
              <a:buClr>
                <a:srgbClr val="000000"/>
              </a:buClr>
              <a:buSzPts val="1800"/>
              <a:buFont typeface="Noto Sans Symbols"/>
              <a:buChar char="▪"/>
            </a:pPr>
            <a:r>
              <a:rPr lang="fr-CA" dirty="0">
                <a:solidFill>
                  <a:srgbClr val="000000"/>
                </a:solidFill>
              </a:rPr>
              <a:t>Nombre de micro-conversions</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Attribut de la marque</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Taux de conversion</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Probabilité de recommander</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Taux de recommandation net (TRN)</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Cote de confiance</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Probabilité de prendre des mesures</a:t>
            </a:r>
          </a:p>
          <a:p>
            <a:pPr marL="457200" lvl="0" indent="-342900" algn="l" rtl="0">
              <a:lnSpc>
                <a:spcPct val="115000"/>
              </a:lnSpc>
              <a:spcBef>
                <a:spcPts val="0"/>
              </a:spcBef>
              <a:spcAft>
                <a:spcPts val="0"/>
              </a:spcAft>
              <a:buClr>
                <a:srgbClr val="000000"/>
              </a:buClr>
              <a:buSzPts val="1800"/>
              <a:buFont typeface="Noto Sans Symbols"/>
              <a:buChar char="▪"/>
            </a:pPr>
            <a:r>
              <a:rPr lang="fr-CA" dirty="0">
                <a:solidFill>
                  <a:srgbClr val="000000"/>
                </a:solidFill>
              </a:rPr>
              <a:t>etc.</a:t>
            </a:r>
          </a:p>
        </p:txBody>
      </p:sp>
      <p:pic>
        <p:nvPicPr>
          <p:cNvPr id="4" name="Google Shape;243;p39">
            <a:extLst>
              <a:ext uri="{FF2B5EF4-FFF2-40B4-BE49-F238E27FC236}">
                <a16:creationId xmlns="" xmlns:a16="http://schemas.microsoft.com/office/drawing/2014/main" id="{27F195C1-C234-44A9-A138-A321F3A446E4}"/>
              </a:ext>
            </a:extLst>
          </p:cNvPr>
          <p:cNvPicPr preferRelativeResize="0"/>
          <p:nvPr>
            <p:custDataLst>
              <p:tags r:id="rId3"/>
            </p:custDataLst>
          </p:nvPr>
        </p:nvPicPr>
        <p:blipFill rotWithShape="1">
          <a:blip r:embed="rId6">
            <a:alphaModFix/>
          </a:blip>
          <a:srcRect/>
          <a:stretch/>
        </p:blipFill>
        <p:spPr>
          <a:xfrm>
            <a:off x="4681912" y="1918054"/>
            <a:ext cx="4084320" cy="25780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title"/>
            <p:custDataLst>
              <p:tags r:id="rId1"/>
            </p:custDataLst>
          </p:nvPr>
        </p:nvSpPr>
        <p:spPr>
          <a:xfrm>
            <a:off x="311700" y="22335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3600" dirty="0">
                <a:solidFill>
                  <a:schemeClr val="accent5"/>
                </a:solidFill>
              </a:rPr>
              <a:t>Carte thermique</a:t>
            </a:r>
          </a:p>
        </p:txBody>
      </p:sp>
      <p:pic>
        <p:nvPicPr>
          <p:cNvPr id="3" name="Google Shape;249;p40">
            <a:extLst>
              <a:ext uri="{FF2B5EF4-FFF2-40B4-BE49-F238E27FC236}">
                <a16:creationId xmlns="" xmlns:a16="http://schemas.microsoft.com/office/drawing/2014/main" id="{FF4C25E0-307E-4B6E-8537-E4A02C0C6CA3}"/>
              </a:ext>
            </a:extLst>
          </p:cNvPr>
          <p:cNvPicPr preferRelativeResize="0"/>
          <p:nvPr>
            <p:custDataLst>
              <p:tags r:id="rId2"/>
            </p:custDataLst>
          </p:nvPr>
        </p:nvPicPr>
        <p:blipFill rotWithShape="1">
          <a:blip r:embed="rId5">
            <a:alphaModFix/>
          </a:blip>
          <a:srcRect/>
          <a:stretch/>
        </p:blipFill>
        <p:spPr>
          <a:xfrm>
            <a:off x="1080030" y="1101142"/>
            <a:ext cx="6736397" cy="357664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4"/>
          <p:cNvSpPr txBox="1">
            <a:spLocks noGrp="1"/>
          </p:cNvSpPr>
          <p:nvPr>
            <p:ph type="title"/>
            <p:custDataLst>
              <p:tags r:id="rId1"/>
            </p:custDataLst>
          </p:nvPr>
        </p:nvSpPr>
        <p:spPr>
          <a:xfrm>
            <a:off x="191194" y="2789109"/>
            <a:ext cx="8836428" cy="118683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6000" dirty="0">
                <a:solidFill>
                  <a:schemeClr val="accent5"/>
                </a:solidFill>
              </a:rPr>
              <a:t>Grosse mise en garde...</a:t>
            </a:r>
          </a:p>
        </p:txBody>
      </p:sp>
      <p:pic>
        <p:nvPicPr>
          <p:cNvPr id="3" name="Google Shape;67;p14">
            <a:extLst>
              <a:ext uri="{FF2B5EF4-FFF2-40B4-BE49-F238E27FC236}">
                <a16:creationId xmlns="" xmlns:a16="http://schemas.microsoft.com/office/drawing/2014/main" id="{A7CD9C5C-F724-4AC2-9BE9-E6669625AF38}"/>
              </a:ext>
            </a:extLst>
          </p:cNvPr>
          <p:cNvPicPr preferRelativeResize="0"/>
          <p:nvPr>
            <p:custDataLst>
              <p:tags r:id="rId2"/>
            </p:custDataLst>
          </p:nvPr>
        </p:nvPicPr>
        <p:blipFill rotWithShape="1">
          <a:blip r:embed="rId5">
            <a:alphaModFix/>
          </a:blip>
          <a:srcRect/>
          <a:stretch/>
        </p:blipFill>
        <p:spPr>
          <a:xfrm>
            <a:off x="2931782" y="964674"/>
            <a:ext cx="3165418" cy="194266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53"/>
        <p:cNvGrpSpPr/>
        <p:nvPr/>
      </p:nvGrpSpPr>
      <p:grpSpPr>
        <a:xfrm>
          <a:off x="0" y="0"/>
          <a:ext cx="0" cy="0"/>
          <a:chOff x="0" y="0"/>
          <a:chExt cx="0" cy="0"/>
        </a:xfrm>
      </p:grpSpPr>
      <p:sp>
        <p:nvSpPr>
          <p:cNvPr id="254" name="Google Shape;254;p41"/>
          <p:cNvSpPr txBox="1">
            <a:spLocks noGrp="1"/>
          </p:cNvSpPr>
          <p:nvPr>
            <p:ph type="title"/>
            <p:custDataLst>
              <p:tags r:id="rId1"/>
            </p:custDataLst>
          </p:nvPr>
        </p:nvSpPr>
        <p:spPr>
          <a:xfrm>
            <a:off x="509550" y="1965742"/>
            <a:ext cx="8124900"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CA" sz="6000" b="1" dirty="0">
                <a:solidFill>
                  <a:srgbClr val="FFFFFF"/>
                </a:solidFill>
              </a:rPr>
              <a:t>Analyse des données</a:t>
            </a:r>
          </a:p>
        </p:txBody>
      </p:sp>
      <p:pic>
        <p:nvPicPr>
          <p:cNvPr id="255" name="Google Shape;255;p41"/>
          <p:cNvPicPr preferRelativeResize="0"/>
          <p:nvPr>
            <p:custDataLst>
              <p:tags r:id="rId2"/>
            </p:custDataLst>
          </p:nvPr>
        </p:nvPicPr>
        <p:blipFill rotWithShape="1">
          <a:blip r:embed="rId5">
            <a:alphaModFix amt="72000"/>
          </a:blip>
          <a:srcRect/>
          <a:stretch/>
        </p:blipFill>
        <p:spPr>
          <a:xfrm>
            <a:off x="3980447" y="1096544"/>
            <a:ext cx="1183105" cy="118310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p:nvPr>
            <p:custDataLst>
              <p:tags r:id="rId1"/>
            </p:custDataLst>
          </p:nvPr>
        </p:nvSpPr>
        <p:spPr>
          <a:xfrm>
            <a:off x="0" y="0"/>
            <a:ext cx="9144000" cy="5143500"/>
          </a:xfrm>
          <a:prstGeom prst="rect">
            <a:avLst/>
          </a:prstGeom>
          <a:solidFill>
            <a:srgbClr val="A3D1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 name="Google Shape;262;p42"/>
          <p:cNvSpPr txBox="1">
            <a:spLocks noGrp="1"/>
          </p:cNvSpPr>
          <p:nvPr>
            <p:ph type="title"/>
            <p:custDataLst>
              <p:tags r:id="rId2"/>
            </p:custDataLst>
          </p:nvPr>
        </p:nvSpPr>
        <p:spPr>
          <a:xfrm>
            <a:off x="548640" y="613082"/>
            <a:ext cx="4138507"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rgbClr val="000000"/>
                </a:solidFill>
              </a:rPr>
              <a:t>Comment décider </a:t>
            </a:r>
            <a:r>
              <a:rPr lang="fr-CA" sz="3600" dirty="0">
                <a:solidFill>
                  <a:schemeClr val="accent5"/>
                </a:solidFill>
              </a:rPr>
              <a:t>quelles</a:t>
            </a:r>
            <a:r>
              <a:rPr lang="fr-CA" sz="3600" dirty="0">
                <a:solidFill>
                  <a:srgbClr val="000000"/>
                </a:solidFill>
              </a:rPr>
              <a:t> données utiliser, </a:t>
            </a:r>
            <a:r>
              <a:rPr lang="fr-CA" sz="3600" dirty="0">
                <a:solidFill>
                  <a:schemeClr val="accent5"/>
                </a:solidFill>
              </a:rPr>
              <a:t>comment</a:t>
            </a:r>
            <a:r>
              <a:rPr lang="fr-CA" sz="3600" dirty="0">
                <a:solidFill>
                  <a:schemeClr val="dk1"/>
                </a:solidFill>
              </a:rPr>
              <a:t> </a:t>
            </a:r>
            <a:r>
              <a:rPr lang="fr-CA" sz="3600" dirty="0">
                <a:solidFill>
                  <a:srgbClr val="000000"/>
                </a:solidFill>
              </a:rPr>
              <a:t>les analyser et </a:t>
            </a:r>
            <a:r>
              <a:rPr lang="fr-CA" sz="3600" dirty="0">
                <a:solidFill>
                  <a:schemeClr val="accent5"/>
                </a:solidFill>
              </a:rPr>
              <a:t>comment</a:t>
            </a:r>
            <a:r>
              <a:rPr lang="fr-CA" sz="3600" dirty="0">
                <a:solidFill>
                  <a:srgbClr val="000000"/>
                </a:solidFill>
              </a:rPr>
              <a:t> les présenter efficacement?</a:t>
            </a:r>
            <a:r>
              <a:rPr lang="fr-CA" sz="2800" dirty="0"/>
              <a:t/>
            </a:r>
            <a:br>
              <a:rPr lang="fr-CA" sz="2800" dirty="0"/>
            </a:br>
            <a:endParaRPr lang="fr-CA" sz="2800" dirty="0"/>
          </a:p>
        </p:txBody>
      </p:sp>
      <p:pic>
        <p:nvPicPr>
          <p:cNvPr id="4" name="Google Shape;261;p42">
            <a:extLst>
              <a:ext uri="{FF2B5EF4-FFF2-40B4-BE49-F238E27FC236}">
                <a16:creationId xmlns="" xmlns:a16="http://schemas.microsoft.com/office/drawing/2014/main" id="{66138F90-5FDB-48B9-9FAB-D71F158F9EB6}"/>
              </a:ext>
            </a:extLst>
          </p:cNvPr>
          <p:cNvPicPr preferRelativeResize="0"/>
          <p:nvPr>
            <p:custDataLst>
              <p:tags r:id="rId3"/>
            </p:custDataLst>
          </p:nvPr>
        </p:nvPicPr>
        <p:blipFill rotWithShape="1">
          <a:blip r:embed="rId6">
            <a:alphaModFix/>
          </a:blip>
          <a:srcRect/>
          <a:stretch/>
        </p:blipFill>
        <p:spPr>
          <a:xfrm>
            <a:off x="5025813" y="1718310"/>
            <a:ext cx="3603413" cy="166311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custDataLst>
              <p:tags r:id="rId1"/>
            </p:custDataLst>
          </p:nvPr>
        </p:nvSpPr>
        <p:spPr>
          <a:xfrm>
            <a:off x="311700" y="154959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b="1" dirty="0">
                <a:solidFill>
                  <a:schemeClr val="accent5"/>
                </a:solidFill>
              </a:rPr>
              <a:t>Objectifs opérationnels</a:t>
            </a:r>
          </a:p>
        </p:txBody>
      </p:sp>
      <p:sp>
        <p:nvSpPr>
          <p:cNvPr id="268" name="Google Shape;268;p43"/>
          <p:cNvSpPr txBox="1">
            <a:spLocks noGrp="1"/>
          </p:cNvSpPr>
          <p:nvPr>
            <p:ph type="body" idx="1"/>
            <p:custDataLst>
              <p:tags r:id="rId2"/>
            </p:custDataLst>
          </p:nvPr>
        </p:nvSpPr>
        <p:spPr>
          <a:xfrm>
            <a:off x="365887" y="2337670"/>
            <a:ext cx="8520600" cy="158409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r>
              <a:rPr lang="fr-CA" sz="2400" dirty="0">
                <a:solidFill>
                  <a:srgbClr val="000000"/>
                </a:solidFill>
              </a:rPr>
              <a:t>Les objectifs opérationnels sont les résultats que vous espérez </a:t>
            </a:r>
            <a:r>
              <a:rPr lang="fr-CA" sz="2400" b="1" dirty="0" smtClean="0">
                <a:solidFill>
                  <a:srgbClr val="000000"/>
                </a:solidFill>
              </a:rPr>
              <a:t>réaliser</a:t>
            </a:r>
            <a:r>
              <a:rPr lang="fr-CA" sz="2400" dirty="0">
                <a:solidFill>
                  <a:srgbClr val="000000"/>
                </a:solidFill>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4"/>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Objectifs du gouvernement du Canada</a:t>
            </a:r>
          </a:p>
        </p:txBody>
      </p:sp>
      <p:sp>
        <p:nvSpPr>
          <p:cNvPr id="274" name="Google Shape;274;p44"/>
          <p:cNvSpPr txBox="1">
            <a:spLocks noGrp="1"/>
          </p:cNvSpPr>
          <p:nvPr>
            <p:ph type="body" idx="1"/>
            <p:custDataLst>
              <p:tags r:id="rId2"/>
            </p:custDataLst>
          </p:nvPr>
        </p:nvSpPr>
        <p:spPr>
          <a:xfrm>
            <a:off x="311700" y="1152475"/>
            <a:ext cx="47997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000000"/>
              </a:buClr>
              <a:buSzPts val="2400"/>
              <a:buFont typeface="Noto Sans Symbols"/>
              <a:buChar char="▪"/>
            </a:pPr>
            <a:r>
              <a:rPr lang="fr-CA" sz="2400" dirty="0">
                <a:solidFill>
                  <a:srgbClr val="000000"/>
                </a:solidFill>
              </a:rPr>
              <a:t>Susciter la confiance du public</a:t>
            </a:r>
          </a:p>
          <a:p>
            <a:pPr marL="457200" lvl="0" indent="-381000" algn="l" rtl="0">
              <a:lnSpc>
                <a:spcPct val="100000"/>
              </a:lnSpc>
              <a:spcBef>
                <a:spcPts val="0"/>
              </a:spcBef>
              <a:spcAft>
                <a:spcPts val="0"/>
              </a:spcAft>
              <a:buClr>
                <a:srgbClr val="000000"/>
              </a:buClr>
              <a:buSzPts val="2400"/>
              <a:buFont typeface="Noto Sans Symbols"/>
              <a:buChar char="▪"/>
            </a:pPr>
            <a:r>
              <a:rPr lang="fr-CA" sz="2400" dirty="0">
                <a:solidFill>
                  <a:srgbClr val="000000"/>
                </a:solidFill>
              </a:rPr>
              <a:t>Classe moyenne forte</a:t>
            </a:r>
          </a:p>
          <a:p>
            <a:pPr marL="457200" lvl="0" indent="-381000" algn="l" rtl="0">
              <a:lnSpc>
                <a:spcPct val="100000"/>
              </a:lnSpc>
              <a:spcBef>
                <a:spcPts val="0"/>
              </a:spcBef>
              <a:spcAft>
                <a:spcPts val="0"/>
              </a:spcAft>
              <a:buClr>
                <a:srgbClr val="000000"/>
              </a:buClr>
              <a:buSzPts val="2400"/>
              <a:buFont typeface="Noto Sans Symbols"/>
              <a:buChar char="▪"/>
            </a:pPr>
            <a:r>
              <a:rPr lang="fr-CA" sz="2400" dirty="0">
                <a:solidFill>
                  <a:srgbClr val="000000"/>
                </a:solidFill>
              </a:rPr>
              <a:t>Infrastructure durable</a:t>
            </a:r>
          </a:p>
          <a:p>
            <a:pPr marL="457200" lvl="0" indent="-381000" algn="l" rtl="0">
              <a:lnSpc>
                <a:spcPct val="100000"/>
              </a:lnSpc>
              <a:spcBef>
                <a:spcPts val="0"/>
              </a:spcBef>
              <a:spcAft>
                <a:spcPts val="0"/>
              </a:spcAft>
              <a:buClr>
                <a:srgbClr val="000000"/>
              </a:buClr>
              <a:buSzPts val="2400"/>
              <a:buFont typeface="Noto Sans Symbols"/>
              <a:buChar char="▪"/>
            </a:pPr>
            <a:r>
              <a:rPr lang="fr-CA" sz="2400" dirty="0">
                <a:solidFill>
                  <a:srgbClr val="000000"/>
                </a:solidFill>
              </a:rPr>
              <a:t>Équité et transparence du gouvernement</a:t>
            </a:r>
          </a:p>
          <a:p>
            <a:pPr marL="457200" lvl="0" indent="-381000" algn="l" rtl="0">
              <a:lnSpc>
                <a:spcPct val="100000"/>
              </a:lnSpc>
              <a:spcBef>
                <a:spcPts val="0"/>
              </a:spcBef>
              <a:spcAft>
                <a:spcPts val="0"/>
              </a:spcAft>
              <a:buClr>
                <a:srgbClr val="000000"/>
              </a:buClr>
              <a:buSzPts val="2400"/>
              <a:buFont typeface="Noto Sans Symbols"/>
              <a:buChar char="▪"/>
            </a:pPr>
            <a:r>
              <a:rPr lang="fr-CA" sz="2400" dirty="0">
                <a:solidFill>
                  <a:srgbClr val="000000"/>
                </a:solidFill>
              </a:rPr>
              <a:t>Sécurité et sûreté</a:t>
            </a:r>
          </a:p>
          <a:p>
            <a:pPr marL="457200" lvl="0" indent="-381000" algn="l" rtl="0">
              <a:lnSpc>
                <a:spcPct val="100000"/>
              </a:lnSpc>
              <a:spcBef>
                <a:spcPts val="0"/>
              </a:spcBef>
              <a:spcAft>
                <a:spcPts val="0"/>
              </a:spcAft>
              <a:buClr>
                <a:srgbClr val="000000"/>
              </a:buClr>
              <a:buSzPts val="2400"/>
              <a:buFont typeface="Noto Sans Symbols"/>
              <a:buChar char="▪"/>
            </a:pPr>
            <a:r>
              <a:rPr lang="fr-CA" sz="2400" dirty="0">
                <a:solidFill>
                  <a:srgbClr val="000000"/>
                </a:solidFill>
              </a:rPr>
              <a:t>Canadiens en santé</a:t>
            </a:r>
          </a:p>
          <a:p>
            <a:pPr marL="457200" lvl="0" indent="-381000" algn="l" rtl="0">
              <a:lnSpc>
                <a:spcPct val="100000"/>
              </a:lnSpc>
              <a:spcBef>
                <a:spcPts val="0"/>
              </a:spcBef>
              <a:spcAft>
                <a:spcPts val="0"/>
              </a:spcAft>
              <a:buClr>
                <a:srgbClr val="000000"/>
              </a:buClr>
              <a:buSzPts val="2400"/>
              <a:buFont typeface="Noto Sans Symbols"/>
              <a:buChar char="▪"/>
            </a:pPr>
            <a:r>
              <a:rPr lang="fr-CA" sz="2400" dirty="0">
                <a:solidFill>
                  <a:srgbClr val="000000"/>
                </a:solidFill>
              </a:rPr>
              <a:t>Etc. </a:t>
            </a:r>
          </a:p>
          <a:p>
            <a:pPr marL="0" lvl="0" indent="0" algn="l" rtl="0">
              <a:lnSpc>
                <a:spcPct val="115000"/>
              </a:lnSpc>
              <a:spcBef>
                <a:spcPts val="1600"/>
              </a:spcBef>
              <a:spcAft>
                <a:spcPts val="1600"/>
              </a:spcAft>
              <a:buClr>
                <a:srgbClr val="000000"/>
              </a:buClr>
              <a:buSzPts val="1100"/>
              <a:buFont typeface="Arial"/>
              <a:buNone/>
            </a:pPr>
            <a:endParaRPr lang="fr-CA" dirty="0"/>
          </a:p>
        </p:txBody>
      </p:sp>
      <p:pic>
        <p:nvPicPr>
          <p:cNvPr id="4" name="Google Shape;275;p44">
            <a:extLst>
              <a:ext uri="{FF2B5EF4-FFF2-40B4-BE49-F238E27FC236}">
                <a16:creationId xmlns="" xmlns:a16="http://schemas.microsoft.com/office/drawing/2014/main" id="{0E26A8F7-0CCC-48AD-AF95-4E7207536A84}"/>
              </a:ext>
            </a:extLst>
          </p:cNvPr>
          <p:cNvPicPr preferRelativeResize="0"/>
          <p:nvPr>
            <p:custDataLst>
              <p:tags r:id="rId3"/>
            </p:custDataLst>
          </p:nvPr>
        </p:nvPicPr>
        <p:blipFill rotWithShape="1">
          <a:blip r:embed="rId6">
            <a:alphaModFix amt="14000"/>
          </a:blip>
          <a:srcRect/>
          <a:stretch/>
        </p:blipFill>
        <p:spPr>
          <a:xfrm>
            <a:off x="2384213" y="2858286"/>
            <a:ext cx="6773333" cy="229198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custDataLst>
              <p:tags r:id="rId1"/>
            </p:custDataLst>
          </p:nvPr>
        </p:nvSpPr>
        <p:spPr>
          <a:xfrm>
            <a:off x="311700" y="391350"/>
            <a:ext cx="2465367"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b="1" dirty="0">
                <a:solidFill>
                  <a:schemeClr val="accent5"/>
                </a:solidFill>
              </a:rPr>
              <a:t>IRC</a:t>
            </a:r>
          </a:p>
        </p:txBody>
      </p:sp>
      <p:sp>
        <p:nvSpPr>
          <p:cNvPr id="281" name="Google Shape;281;p45"/>
          <p:cNvSpPr txBox="1">
            <a:spLocks noGrp="1"/>
          </p:cNvSpPr>
          <p:nvPr>
            <p:ph type="body" idx="1"/>
            <p:custDataLst>
              <p:tags r:id="rId2"/>
            </p:custDataLst>
          </p:nvPr>
        </p:nvSpPr>
        <p:spPr>
          <a:xfrm>
            <a:off x="311699" y="949600"/>
            <a:ext cx="8358167" cy="80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fr-CA" sz="2000" b="1" dirty="0">
                <a:solidFill>
                  <a:srgbClr val="000000"/>
                </a:solidFill>
              </a:rPr>
              <a:t>Un IRC est un indicateur de rendement clé : </a:t>
            </a:r>
            <a:r>
              <a:rPr lang="fr-CA" sz="2000" dirty="0">
                <a:solidFill>
                  <a:srgbClr val="000000"/>
                </a:solidFill>
              </a:rPr>
              <a:t>une mesure de votre rendement par rapport aux objectifs clés de l’organisation.</a:t>
            </a:r>
          </a:p>
        </p:txBody>
      </p:sp>
      <p:sp>
        <p:nvSpPr>
          <p:cNvPr id="282" name="Google Shape;282;p45"/>
          <p:cNvSpPr txBox="1">
            <a:spLocks noGrp="1"/>
          </p:cNvSpPr>
          <p:nvPr>
            <p:ph type="body" idx="1"/>
            <p:custDataLst>
              <p:tags r:id="rId3"/>
            </p:custDataLst>
          </p:nvPr>
        </p:nvSpPr>
        <p:spPr>
          <a:xfrm>
            <a:off x="311699" y="1905570"/>
            <a:ext cx="4371600" cy="3179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Noto Sans Symbols"/>
              <a:buChar char="▪"/>
            </a:pPr>
            <a:r>
              <a:rPr lang="fr-CA" sz="1600" dirty="0">
                <a:solidFill>
                  <a:srgbClr val="000000"/>
                </a:solidFill>
              </a:rPr>
              <a:t>une valeur mesurable</a:t>
            </a:r>
          </a:p>
          <a:p>
            <a:pPr marL="457200" lvl="0" indent="-342900" algn="l" rtl="0">
              <a:lnSpc>
                <a:spcPct val="115000"/>
              </a:lnSpc>
              <a:spcBef>
                <a:spcPts val="0"/>
              </a:spcBef>
              <a:spcAft>
                <a:spcPts val="0"/>
              </a:spcAft>
              <a:buClr>
                <a:srgbClr val="000000"/>
              </a:buClr>
              <a:buSzPts val="1800"/>
              <a:buFont typeface="Noto Sans Symbols"/>
              <a:buChar char="▪"/>
            </a:pPr>
            <a:r>
              <a:rPr lang="fr-CA" sz="1600" dirty="0">
                <a:solidFill>
                  <a:srgbClr val="000000"/>
                </a:solidFill>
              </a:rPr>
              <a:t>démontre l’efficacité avec laquelle vous atteignez vos objectifs opérationnels</a:t>
            </a:r>
          </a:p>
          <a:p>
            <a:pPr marL="457200" lvl="0" indent="-342900" algn="l" rtl="0">
              <a:lnSpc>
                <a:spcPct val="115000"/>
              </a:lnSpc>
              <a:spcBef>
                <a:spcPts val="0"/>
              </a:spcBef>
              <a:spcAft>
                <a:spcPts val="0"/>
              </a:spcAft>
              <a:buClr>
                <a:srgbClr val="000000"/>
              </a:buClr>
              <a:buSzPts val="1800"/>
              <a:buFont typeface="Noto Sans Symbols"/>
              <a:buChar char="▪"/>
            </a:pPr>
            <a:r>
              <a:rPr lang="fr-CA" sz="1600" dirty="0">
                <a:solidFill>
                  <a:srgbClr val="000000"/>
                </a:solidFill>
              </a:rPr>
              <a:t>attention de haut niveau accordée au rendement de l’organisation</a:t>
            </a:r>
          </a:p>
          <a:p>
            <a:pPr marL="457200" lvl="0" indent="-342900" algn="l" rtl="0">
              <a:lnSpc>
                <a:spcPct val="115000"/>
              </a:lnSpc>
              <a:spcBef>
                <a:spcPts val="0"/>
              </a:spcBef>
              <a:spcAft>
                <a:spcPts val="0"/>
              </a:spcAft>
              <a:buClr>
                <a:srgbClr val="000000"/>
              </a:buClr>
              <a:buSzPts val="1800"/>
              <a:buFont typeface="Noto Sans Symbols"/>
              <a:buChar char="▪"/>
            </a:pPr>
            <a:r>
              <a:rPr lang="fr-CA" sz="1600" dirty="0">
                <a:solidFill>
                  <a:srgbClr val="000000"/>
                </a:solidFill>
              </a:rPr>
              <a:t>ou attention de faible niveau accordée aux processus, aux services ou aux employés</a:t>
            </a:r>
          </a:p>
          <a:p>
            <a:pPr marL="457200" lvl="0" indent="-342900" algn="l" rtl="0">
              <a:lnSpc>
                <a:spcPct val="115000"/>
              </a:lnSpc>
              <a:spcBef>
                <a:spcPts val="0"/>
              </a:spcBef>
              <a:spcAft>
                <a:spcPts val="0"/>
              </a:spcAft>
              <a:buClr>
                <a:srgbClr val="000000"/>
              </a:buClr>
              <a:buSzPts val="1800"/>
              <a:buFont typeface="Noto Sans Symbols"/>
              <a:buChar char="▪"/>
            </a:pPr>
            <a:r>
              <a:rPr lang="fr-CA" sz="1600" dirty="0">
                <a:solidFill>
                  <a:srgbClr val="000000"/>
                </a:solidFill>
              </a:rPr>
              <a:t>devrait être défini en fonction du résultat désiré</a:t>
            </a:r>
          </a:p>
          <a:p>
            <a:pPr marL="457200" marR="0" lvl="0" indent="0" algn="l" rtl="0">
              <a:lnSpc>
                <a:spcPct val="115000"/>
              </a:lnSpc>
              <a:spcBef>
                <a:spcPts val="1600"/>
              </a:spcBef>
              <a:spcAft>
                <a:spcPts val="1600"/>
              </a:spcAft>
              <a:buSzPts val="1800"/>
              <a:buNone/>
            </a:pPr>
            <a:endParaRPr lang="fr-CA" sz="1600" dirty="0">
              <a:solidFill>
                <a:srgbClr val="000000"/>
              </a:solidFill>
            </a:endParaRPr>
          </a:p>
        </p:txBody>
      </p:sp>
      <p:pic>
        <p:nvPicPr>
          <p:cNvPr id="5" name="Google Shape;283;p45">
            <a:extLst>
              <a:ext uri="{FF2B5EF4-FFF2-40B4-BE49-F238E27FC236}">
                <a16:creationId xmlns="" xmlns:a16="http://schemas.microsoft.com/office/drawing/2014/main" id="{4239E90C-8135-4940-861F-9DE10126600C}"/>
              </a:ext>
            </a:extLst>
          </p:cNvPr>
          <p:cNvPicPr preferRelativeResize="0"/>
          <p:nvPr>
            <p:custDataLst>
              <p:tags r:id="rId4"/>
            </p:custDataLst>
          </p:nvPr>
        </p:nvPicPr>
        <p:blipFill rotWithShape="1">
          <a:blip r:embed="rId7">
            <a:alphaModFix/>
          </a:blip>
          <a:srcRect/>
          <a:stretch/>
        </p:blipFill>
        <p:spPr>
          <a:xfrm>
            <a:off x="4865580" y="2262293"/>
            <a:ext cx="3885566" cy="25903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txBox="1">
            <a:spLocks noGrp="1"/>
          </p:cNvSpPr>
          <p:nvPr>
            <p:ph type="title"/>
            <p:custDataLst>
              <p:tags r:id="rId1"/>
            </p:custDataLst>
          </p:nvPr>
        </p:nvSpPr>
        <p:spPr>
          <a:xfrm>
            <a:off x="311700" y="233409"/>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Recherche employant des méthodes mixtes</a:t>
            </a:r>
          </a:p>
        </p:txBody>
      </p:sp>
      <p:sp>
        <p:nvSpPr>
          <p:cNvPr id="289" name="Google Shape;289;p46"/>
          <p:cNvSpPr txBox="1">
            <a:spLocks noGrp="1"/>
          </p:cNvSpPr>
          <p:nvPr>
            <p:ph type="body" idx="1"/>
            <p:custDataLst>
              <p:tags r:id="rId2"/>
            </p:custDataLst>
          </p:nvPr>
        </p:nvSpPr>
        <p:spPr>
          <a:xfrm>
            <a:off x="311700" y="1322250"/>
            <a:ext cx="4009687" cy="249113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000" dirty="0">
                <a:solidFill>
                  <a:srgbClr val="000000"/>
                </a:solidFill>
              </a:rPr>
              <a:t>Rassembler et combiner des recherches qualitatives et quantitatives </a:t>
            </a:r>
            <a:r>
              <a:rPr lang="fr-CA" sz="2000">
                <a:solidFill>
                  <a:srgbClr val="000000"/>
                </a:solidFill>
              </a:rPr>
              <a:t>afin d’acquérir </a:t>
            </a:r>
            <a:r>
              <a:rPr lang="fr-CA" sz="2000" dirty="0">
                <a:solidFill>
                  <a:srgbClr val="000000"/>
                </a:solidFill>
              </a:rPr>
              <a:t>une meilleure compréhension que ce </a:t>
            </a:r>
            <a:r>
              <a:rPr lang="fr-CA" sz="2000">
                <a:solidFill>
                  <a:srgbClr val="000000"/>
                </a:solidFill>
              </a:rPr>
              <a:t>que l’une ou l’autre </a:t>
            </a:r>
            <a:r>
              <a:rPr lang="fr-CA" sz="2000" dirty="0">
                <a:solidFill>
                  <a:srgbClr val="000000"/>
                </a:solidFill>
              </a:rPr>
              <a:t>fournissent par elles-mêmes.</a:t>
            </a:r>
          </a:p>
          <a:p>
            <a:pPr marL="0" lvl="0" indent="0" algn="l" rtl="0">
              <a:lnSpc>
                <a:spcPct val="115000"/>
              </a:lnSpc>
              <a:spcBef>
                <a:spcPts val="1600"/>
              </a:spcBef>
              <a:spcAft>
                <a:spcPts val="0"/>
              </a:spcAft>
              <a:buSzPts val="1800"/>
              <a:buNone/>
            </a:pPr>
            <a:r>
              <a:rPr lang="fr-CA" sz="2000" dirty="0">
                <a:solidFill>
                  <a:srgbClr val="000000"/>
                </a:solidFill>
              </a:rPr>
              <a:t>Comprendre les forces et les faiblesses de chaque méthode afin de les combiner.</a:t>
            </a:r>
          </a:p>
          <a:p>
            <a:pPr marL="0" lvl="0" indent="0" algn="l" rtl="0">
              <a:lnSpc>
                <a:spcPct val="115000"/>
              </a:lnSpc>
              <a:spcBef>
                <a:spcPts val="1600"/>
              </a:spcBef>
              <a:spcAft>
                <a:spcPts val="1600"/>
              </a:spcAft>
              <a:buSzPts val="1800"/>
              <a:buNone/>
            </a:pPr>
            <a:endParaRPr lang="fr-CA" dirty="0"/>
          </a:p>
        </p:txBody>
      </p:sp>
      <p:sp>
        <p:nvSpPr>
          <p:cNvPr id="290" name="Google Shape;290;p46"/>
          <p:cNvSpPr txBox="1"/>
          <p:nvPr>
            <p:custDataLst>
              <p:tags r:id="rId3"/>
            </p:custDataLst>
          </p:nvPr>
        </p:nvSpPr>
        <p:spPr>
          <a:xfrm>
            <a:off x="4578900" y="1085183"/>
            <a:ext cx="4179020" cy="249113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0"/>
              </a:spcAft>
              <a:buClr>
                <a:schemeClr val="dk2"/>
              </a:buClr>
              <a:buSzPts val="1800"/>
              <a:buFont typeface="Lato"/>
              <a:buNone/>
            </a:pPr>
            <a:r>
              <a:rPr lang="fr-CA" sz="2000" b="0" i="0" u="none" strike="noStrike" cap="none" dirty="0">
                <a:solidFill>
                  <a:schemeClr val="accent5"/>
                </a:solidFill>
                <a:latin typeface="Lato"/>
                <a:ea typeface="Lato"/>
                <a:cs typeface="Lato"/>
                <a:sym typeface="Lato"/>
              </a:rPr>
              <a:t>Qualitative </a:t>
            </a:r>
            <a:r>
              <a:rPr lang="fr-CA" sz="2000" b="0" i="0" u="none" strike="noStrike" cap="none" dirty="0">
                <a:solidFill>
                  <a:srgbClr val="000000"/>
                </a:solidFill>
                <a:latin typeface="Lato"/>
                <a:ea typeface="Lato"/>
                <a:cs typeface="Lato"/>
                <a:sym typeface="Lato"/>
              </a:rPr>
              <a:t>:</a:t>
            </a:r>
          </a:p>
          <a:p>
            <a:pPr marL="114300" marR="0" lvl="0" indent="0" algn="l" rtl="0">
              <a:lnSpc>
                <a:spcPct val="115000"/>
              </a:lnSpc>
              <a:spcBef>
                <a:spcPts val="1600"/>
              </a:spcBef>
              <a:spcAft>
                <a:spcPts val="0"/>
              </a:spcAft>
              <a:buClr>
                <a:srgbClr val="000000"/>
              </a:buClr>
              <a:buSzPts val="1800"/>
              <a:buFont typeface="Lato"/>
              <a:buNone/>
            </a:pPr>
            <a:r>
              <a:rPr lang="fr-CA" sz="2000" b="0" i="0" u="none" strike="noStrike" cap="none" dirty="0">
                <a:solidFill>
                  <a:srgbClr val="000000"/>
                </a:solidFill>
                <a:latin typeface="Lato"/>
                <a:ea typeface="Lato"/>
                <a:cs typeface="Lato"/>
                <a:sym typeface="Lato"/>
              </a:rPr>
              <a:t>Voix, histoires, phénomènes complexes</a:t>
            </a:r>
          </a:p>
          <a:p>
            <a:pPr marL="0" marR="0" lvl="0" indent="0" algn="l" rtl="0">
              <a:lnSpc>
                <a:spcPct val="115000"/>
              </a:lnSpc>
              <a:spcBef>
                <a:spcPts val="1600"/>
              </a:spcBef>
              <a:spcAft>
                <a:spcPts val="0"/>
              </a:spcAft>
              <a:buClr>
                <a:schemeClr val="dk2"/>
              </a:buClr>
              <a:buSzPts val="1800"/>
              <a:buFont typeface="Lato"/>
              <a:buNone/>
            </a:pPr>
            <a:r>
              <a:rPr lang="fr-CA" sz="2000" b="0" i="0" u="none" strike="noStrike" cap="none" dirty="0">
                <a:solidFill>
                  <a:schemeClr val="accent5"/>
                </a:solidFill>
                <a:latin typeface="Lato"/>
                <a:ea typeface="Lato"/>
                <a:cs typeface="Lato"/>
                <a:sym typeface="Lato"/>
              </a:rPr>
              <a:t>Quantitative </a:t>
            </a:r>
            <a:r>
              <a:rPr lang="fr-CA" sz="2000" b="0" i="0" u="none" strike="noStrike" cap="none" dirty="0">
                <a:solidFill>
                  <a:srgbClr val="000000"/>
                </a:solidFill>
                <a:latin typeface="Lato"/>
                <a:ea typeface="Lato"/>
                <a:cs typeface="Lato"/>
                <a:sym typeface="Lato"/>
              </a:rPr>
              <a:t>:</a:t>
            </a:r>
          </a:p>
          <a:p>
            <a:pPr marL="114300" marR="0" lvl="0" indent="0" algn="l" rtl="0">
              <a:lnSpc>
                <a:spcPct val="115000"/>
              </a:lnSpc>
              <a:spcBef>
                <a:spcPts val="1600"/>
              </a:spcBef>
              <a:spcAft>
                <a:spcPts val="0"/>
              </a:spcAft>
              <a:buClr>
                <a:srgbClr val="000000"/>
              </a:buClr>
              <a:buSzPts val="1800"/>
              <a:buFont typeface="Lato"/>
              <a:buNone/>
            </a:pPr>
            <a:r>
              <a:rPr lang="fr-CA" sz="2000" b="0" i="0" u="none" strike="noStrike" cap="none" dirty="0">
                <a:solidFill>
                  <a:srgbClr val="000000"/>
                </a:solidFill>
                <a:latin typeface="Lato"/>
                <a:ea typeface="Lato"/>
                <a:cs typeface="Lato"/>
                <a:sym typeface="Lato"/>
              </a:rPr>
              <a:t>Objectivité, efficacité, tendances statistiques, relations entre les données</a:t>
            </a:r>
          </a:p>
          <a:p>
            <a:pPr marL="0" marR="0" lvl="0" indent="0" algn="l" rtl="0">
              <a:lnSpc>
                <a:spcPct val="115000"/>
              </a:lnSpc>
              <a:spcBef>
                <a:spcPts val="1600"/>
              </a:spcBef>
              <a:spcAft>
                <a:spcPts val="1600"/>
              </a:spcAft>
              <a:buClr>
                <a:schemeClr val="dk2"/>
              </a:buClr>
              <a:buSzPts val="1800"/>
              <a:buFont typeface="Lato"/>
              <a:buNone/>
            </a:pPr>
            <a:endParaRPr lang="fr-CA" sz="1800" b="0" i="0" u="none" strike="noStrike" cap="none" dirty="0">
              <a:solidFill>
                <a:schemeClr val="dk2"/>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custDataLst>
              <p:tags r:id="rId1"/>
            </p:custDataLst>
          </p:nvPr>
        </p:nvSpPr>
        <p:spPr>
          <a:xfrm>
            <a:off x="311700" y="1861195"/>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3600" dirty="0">
                <a:solidFill>
                  <a:schemeClr val="accent5"/>
                </a:solidFill>
              </a:rPr>
              <a:t>Bons et mauvais critères de mesure?</a:t>
            </a:r>
          </a:p>
          <a:p>
            <a:pPr marL="0" lvl="0" indent="0" algn="ctr" rtl="0">
              <a:lnSpc>
                <a:spcPct val="100000"/>
              </a:lnSpc>
              <a:spcBef>
                <a:spcPts val="0"/>
              </a:spcBef>
              <a:spcAft>
                <a:spcPts val="0"/>
              </a:spcAft>
              <a:buSzPts val="3200"/>
              <a:buNone/>
            </a:pPr>
            <a:endParaRPr lang="fr-CA">
              <a:solidFill>
                <a:schemeClr val="accent5"/>
              </a:solidFill>
            </a:endParaRPr>
          </a:p>
          <a:p>
            <a:pPr marL="0" lvl="0" indent="0" algn="l" rtl="0">
              <a:lnSpc>
                <a:spcPct val="100000"/>
              </a:lnSpc>
              <a:spcBef>
                <a:spcPts val="0"/>
              </a:spcBef>
              <a:spcAft>
                <a:spcPts val="0"/>
              </a:spcAft>
              <a:buSzPts val="3200"/>
              <a:buNone/>
            </a:pPr>
            <a:endParaRPr lang="fr-CA" dirty="0">
              <a:solidFill>
                <a:schemeClr val="accent5"/>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Question de recherche</a:t>
            </a:r>
          </a:p>
        </p:txBody>
      </p:sp>
      <p:sp>
        <p:nvSpPr>
          <p:cNvPr id="301" name="Google Shape;301;p48"/>
          <p:cNvSpPr txBox="1">
            <a:spLocks noGrp="1"/>
          </p:cNvSpPr>
          <p:nvPr>
            <p:ph type="body" idx="1"/>
            <p:custDataLst>
              <p:tags r:id="rId2"/>
            </p:custDataLst>
          </p:nvPr>
        </p:nvSpPr>
        <p:spPr>
          <a:xfrm>
            <a:off x="311700" y="1159900"/>
            <a:ext cx="830398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400" dirty="0">
                <a:solidFill>
                  <a:srgbClr val="000000"/>
                </a:solidFill>
              </a:rPr>
              <a:t>Il est crucial de définir clairement votre </a:t>
            </a:r>
            <a:r>
              <a:rPr lang="fr-CA" sz="2400" b="1" dirty="0">
                <a:solidFill>
                  <a:schemeClr val="accent5"/>
                </a:solidFill>
              </a:rPr>
              <a:t>question de recherche</a:t>
            </a:r>
            <a:r>
              <a:rPr lang="fr-CA" sz="2400" dirty="0">
                <a:solidFill>
                  <a:srgbClr val="000000"/>
                </a:solidFill>
              </a:rPr>
              <a:t> avant de commencer tout essai.</a:t>
            </a:r>
          </a:p>
          <a:p>
            <a:pPr marL="0" lvl="0" indent="0" algn="l" rtl="0">
              <a:lnSpc>
                <a:spcPct val="115000"/>
              </a:lnSpc>
              <a:spcBef>
                <a:spcPts val="1600"/>
              </a:spcBef>
              <a:spcAft>
                <a:spcPts val="0"/>
              </a:spcAft>
              <a:buSzPts val="1800"/>
              <a:buNone/>
            </a:pPr>
            <a:r>
              <a:rPr lang="fr-CA" sz="2400" dirty="0">
                <a:solidFill>
                  <a:srgbClr val="000000"/>
                </a:solidFill>
              </a:rPr>
              <a:t>Vous ne poserez pas la </a:t>
            </a:r>
            <a:r>
              <a:rPr lang="fr-CA" sz="2400" b="1" dirty="0">
                <a:solidFill>
                  <a:schemeClr val="accent5"/>
                </a:solidFill>
              </a:rPr>
              <a:t>question de recherche </a:t>
            </a:r>
            <a:r>
              <a:rPr lang="fr-CA" sz="2400" dirty="0">
                <a:solidFill>
                  <a:srgbClr val="000000"/>
                </a:solidFill>
              </a:rPr>
              <a:t>de façon littérale durant l’essai.</a:t>
            </a:r>
          </a:p>
          <a:p>
            <a:pPr marL="0" lvl="0" indent="0" algn="l" rtl="0">
              <a:lnSpc>
                <a:spcPct val="115000"/>
              </a:lnSpc>
              <a:spcBef>
                <a:spcPts val="1600"/>
              </a:spcBef>
              <a:spcAft>
                <a:spcPts val="1600"/>
              </a:spcAft>
              <a:buSzPts val="1800"/>
              <a:buNone/>
            </a:pPr>
            <a:r>
              <a:rPr lang="fr-CA" sz="2400" dirty="0">
                <a:solidFill>
                  <a:srgbClr val="000000"/>
                </a:solidFill>
              </a:rPr>
              <a:t>Vos autres questions d’étude devraient vous renseigner sur la réponse à votre</a:t>
            </a:r>
            <a:r>
              <a:rPr lang="fr-CA" sz="2400" dirty="0"/>
              <a:t> </a:t>
            </a:r>
            <a:r>
              <a:rPr lang="fr-CA" sz="2400" b="1" dirty="0">
                <a:solidFill>
                  <a:schemeClr val="accent5"/>
                </a:solidFill>
              </a:rPr>
              <a:t>question de recherche </a:t>
            </a:r>
            <a:r>
              <a:rPr lang="fr-CA" sz="2400" dirty="0">
                <a:solidFill>
                  <a:srgbClr val="000000"/>
                </a:solidFill>
              </a:rPr>
              <a:t>en vous fournissant des données pertinentes.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3600" dirty="0">
                <a:solidFill>
                  <a:schemeClr val="accent5"/>
                </a:solidFill>
              </a:rPr>
              <a:t>Principe de Pareto</a:t>
            </a:r>
          </a:p>
        </p:txBody>
      </p:sp>
      <p:pic>
        <p:nvPicPr>
          <p:cNvPr id="307" name="Google Shape;307;p49"/>
          <p:cNvPicPr preferRelativeResize="0"/>
          <p:nvPr>
            <p:custDataLst>
              <p:tags r:id="rId2"/>
            </p:custDataLst>
          </p:nvPr>
        </p:nvPicPr>
        <p:blipFill rotWithShape="1">
          <a:blip r:embed="rId7">
            <a:alphaModFix/>
          </a:blip>
          <a:srcRect/>
          <a:stretch/>
        </p:blipFill>
        <p:spPr>
          <a:xfrm>
            <a:off x="3007360" y="1503680"/>
            <a:ext cx="3364725" cy="3049471"/>
          </a:xfrm>
          <a:prstGeom prst="rect">
            <a:avLst/>
          </a:prstGeom>
          <a:noFill/>
          <a:ln>
            <a:noFill/>
          </a:ln>
        </p:spPr>
      </p:pic>
      <p:sp>
        <p:nvSpPr>
          <p:cNvPr id="308" name="Google Shape;308;p49"/>
          <p:cNvSpPr txBox="1"/>
          <p:nvPr>
            <p:custDataLst>
              <p:tags r:id="rId3"/>
            </p:custDataLst>
          </p:nvPr>
        </p:nvSpPr>
        <p:spPr>
          <a:xfrm>
            <a:off x="3644052" y="2053770"/>
            <a:ext cx="141441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CA" sz="2000" b="1" i="0" u="none" strike="noStrike" cap="none" dirty="0">
                <a:solidFill>
                  <a:schemeClr val="lt1"/>
                </a:solidFill>
                <a:latin typeface="Arial"/>
                <a:ea typeface="Arial"/>
                <a:cs typeface="Arial"/>
                <a:sym typeface="Arial"/>
              </a:rPr>
              <a:t>Résultats</a:t>
            </a:r>
          </a:p>
          <a:p>
            <a:pPr marL="0" marR="0" lvl="0" indent="0" algn="l" rtl="0">
              <a:lnSpc>
                <a:spcPct val="100000"/>
              </a:lnSpc>
              <a:spcBef>
                <a:spcPts val="0"/>
              </a:spcBef>
              <a:spcAft>
                <a:spcPts val="0"/>
              </a:spcAft>
              <a:buNone/>
            </a:pPr>
            <a:r>
              <a:rPr lang="fr-CA" sz="2000" b="1" i="0" u="none" strike="noStrike" cap="none" dirty="0">
                <a:solidFill>
                  <a:schemeClr val="lt1"/>
                </a:solidFill>
                <a:latin typeface="Arial"/>
                <a:ea typeface="Arial"/>
                <a:cs typeface="Arial"/>
                <a:sym typeface="Arial"/>
              </a:rPr>
              <a:t>80 %</a:t>
            </a:r>
          </a:p>
        </p:txBody>
      </p:sp>
      <p:sp>
        <p:nvSpPr>
          <p:cNvPr id="309" name="Google Shape;309;p49"/>
          <p:cNvSpPr txBox="1"/>
          <p:nvPr>
            <p:custDataLst>
              <p:tags r:id="rId4"/>
            </p:custDataLst>
          </p:nvPr>
        </p:nvSpPr>
        <p:spPr>
          <a:xfrm>
            <a:off x="5279349" y="2604229"/>
            <a:ext cx="131361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CA" sz="2000" b="1" i="0" u="none" strike="noStrike" cap="none" dirty="0">
                <a:solidFill>
                  <a:schemeClr val="lt1"/>
                </a:solidFill>
                <a:latin typeface="Arial"/>
                <a:ea typeface="Arial"/>
                <a:cs typeface="Arial"/>
                <a:sym typeface="Arial"/>
              </a:rPr>
              <a:t>Efforts</a:t>
            </a:r>
          </a:p>
          <a:p>
            <a:pPr marL="0" marR="0" lvl="0" indent="0" algn="l" rtl="0">
              <a:lnSpc>
                <a:spcPct val="100000"/>
              </a:lnSpc>
              <a:spcBef>
                <a:spcPts val="0"/>
              </a:spcBef>
              <a:spcAft>
                <a:spcPts val="0"/>
              </a:spcAft>
              <a:buNone/>
            </a:pPr>
            <a:r>
              <a:rPr lang="fr-CA" sz="2000" b="1" i="0" u="none" strike="noStrike" cap="none" dirty="0">
                <a:solidFill>
                  <a:schemeClr val="lt1"/>
                </a:solidFill>
                <a:latin typeface="Arial"/>
                <a:ea typeface="Arial"/>
                <a:cs typeface="Arial"/>
                <a:sym typeface="Arial"/>
              </a:rPr>
              <a:t>20 %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0"/>
          <p:cNvSpPr txBox="1">
            <a:spLocks noGrp="1"/>
          </p:cNvSpPr>
          <p:nvPr>
            <p:ph type="title"/>
            <p:custDataLst>
              <p:tags r:id="rId1"/>
            </p:custDataLst>
          </p:nvPr>
        </p:nvSpPr>
        <p:spPr>
          <a:xfrm>
            <a:off x="311700" y="1332843"/>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b="1" dirty="0">
                <a:solidFill>
                  <a:schemeClr val="accent5"/>
                </a:solidFill>
              </a:rPr>
              <a:t>Rendement décroissant</a:t>
            </a:r>
          </a:p>
        </p:txBody>
      </p:sp>
      <p:sp>
        <p:nvSpPr>
          <p:cNvPr id="315" name="Google Shape;315;p50"/>
          <p:cNvSpPr txBox="1">
            <a:spLocks noGrp="1"/>
          </p:cNvSpPr>
          <p:nvPr>
            <p:ph type="body" idx="1"/>
            <p:custDataLst>
              <p:tags r:id="rId2"/>
            </p:custDataLst>
          </p:nvPr>
        </p:nvSpPr>
        <p:spPr>
          <a:xfrm>
            <a:off x="311700" y="1967166"/>
            <a:ext cx="8609700" cy="223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r>
              <a:rPr lang="fr-CA" sz="2400" dirty="0">
                <a:solidFill>
                  <a:srgbClr val="000000"/>
                </a:solidFill>
              </a:rPr>
              <a:t>Les rendements décroissants font référence à un </a:t>
            </a:r>
            <a:r>
              <a:rPr lang="fr-CA" sz="2400" b="1" dirty="0">
                <a:solidFill>
                  <a:srgbClr val="000000"/>
                </a:solidFill>
              </a:rPr>
              <a:t>point où </a:t>
            </a:r>
            <a:r>
              <a:rPr lang="fr-CA" sz="2400" dirty="0">
                <a:solidFill>
                  <a:srgbClr val="000000"/>
                </a:solidFill>
              </a:rPr>
              <a:t>les </a:t>
            </a:r>
            <a:r>
              <a:rPr lang="fr-CA" sz="2400" b="1" dirty="0">
                <a:solidFill>
                  <a:srgbClr val="000000"/>
                </a:solidFill>
              </a:rPr>
              <a:t>bénéfices/avantages obtenus sont inférieurs à </a:t>
            </a:r>
            <a:r>
              <a:rPr lang="fr-CA" sz="2400" dirty="0">
                <a:solidFill>
                  <a:srgbClr val="000000"/>
                </a:solidFill>
              </a:rPr>
              <a:t>la </a:t>
            </a:r>
            <a:r>
              <a:rPr lang="fr-CA" sz="2400">
                <a:solidFill>
                  <a:schemeClr val="accent5"/>
                </a:solidFill>
              </a:rPr>
              <a:t>quantité d’énergie </a:t>
            </a:r>
            <a:r>
              <a:rPr lang="fr-CA" sz="2400" dirty="0">
                <a:solidFill>
                  <a:schemeClr val="accent5"/>
                </a:solidFill>
              </a:rPr>
              <a:t>ou de ressources investies.</a:t>
            </a:r>
          </a:p>
          <a:p>
            <a:pPr marL="0" lvl="0" indent="0" algn="l" rtl="0">
              <a:lnSpc>
                <a:spcPct val="115000"/>
              </a:lnSpc>
              <a:spcBef>
                <a:spcPts val="1600"/>
              </a:spcBef>
              <a:spcAft>
                <a:spcPts val="1600"/>
              </a:spcAft>
              <a:buSzPts val="1800"/>
              <a:buNone/>
            </a:pPr>
            <a:endParaRPr lang="fr-CA"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custDataLst>
              <p:tags r:id="rId1"/>
            </p:custDataLst>
          </p:nvPr>
        </p:nvSpPr>
        <p:spPr>
          <a:xfrm>
            <a:off x="785833" y="445025"/>
            <a:ext cx="3525768"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Je ne suis pas...</a:t>
            </a:r>
          </a:p>
        </p:txBody>
      </p:sp>
      <p:sp>
        <p:nvSpPr>
          <p:cNvPr id="74" name="Google Shape;74;p15"/>
          <p:cNvSpPr txBox="1">
            <a:spLocks noGrp="1"/>
          </p:cNvSpPr>
          <p:nvPr>
            <p:ph type="body" idx="1"/>
            <p:custDataLst>
              <p:tags r:id="rId2"/>
            </p:custDataLst>
          </p:nvPr>
        </p:nvSpPr>
        <p:spPr>
          <a:xfrm>
            <a:off x="785833" y="1152475"/>
            <a:ext cx="340686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000000"/>
              </a:buClr>
              <a:buSzPts val="2400"/>
              <a:buChar char="-"/>
            </a:pPr>
            <a:r>
              <a:rPr lang="fr-CA" sz="2400" dirty="0">
                <a:solidFill>
                  <a:srgbClr val="000000"/>
                </a:solidFill>
              </a:rPr>
              <a:t>un statisticien</a:t>
            </a:r>
          </a:p>
          <a:p>
            <a:pPr marL="457200" lvl="0" indent="-381000" algn="l" rtl="0">
              <a:lnSpc>
                <a:spcPct val="115000"/>
              </a:lnSpc>
              <a:spcBef>
                <a:spcPts val="0"/>
              </a:spcBef>
              <a:spcAft>
                <a:spcPts val="0"/>
              </a:spcAft>
              <a:buClr>
                <a:srgbClr val="000000"/>
              </a:buClr>
              <a:buSzPts val="2400"/>
              <a:buChar char="-"/>
            </a:pPr>
            <a:r>
              <a:rPr lang="fr-CA" sz="2400" dirty="0">
                <a:solidFill>
                  <a:srgbClr val="000000"/>
                </a:solidFill>
              </a:rPr>
              <a:t>un informaticien</a:t>
            </a:r>
          </a:p>
          <a:p>
            <a:pPr marL="457200" lvl="0" indent="-381000" algn="l" rtl="0">
              <a:lnSpc>
                <a:spcPct val="115000"/>
              </a:lnSpc>
              <a:spcBef>
                <a:spcPts val="0"/>
              </a:spcBef>
              <a:spcAft>
                <a:spcPts val="0"/>
              </a:spcAft>
              <a:buClr>
                <a:srgbClr val="000000"/>
              </a:buClr>
              <a:buSzPts val="2400"/>
              <a:buChar char="-"/>
            </a:pPr>
            <a:r>
              <a:rPr lang="fr-CA" sz="2400" dirty="0">
                <a:solidFill>
                  <a:srgbClr val="000000"/>
                </a:solidFill>
              </a:rPr>
              <a:t>un sociologue</a:t>
            </a:r>
          </a:p>
          <a:p>
            <a:pPr marL="457200" lvl="0" indent="-381000" algn="l" rtl="0">
              <a:lnSpc>
                <a:spcPct val="115000"/>
              </a:lnSpc>
              <a:spcBef>
                <a:spcPts val="0"/>
              </a:spcBef>
              <a:spcAft>
                <a:spcPts val="0"/>
              </a:spcAft>
              <a:buClr>
                <a:srgbClr val="000000"/>
              </a:buClr>
              <a:buSzPts val="2400"/>
              <a:buChar char="-"/>
            </a:pPr>
            <a:r>
              <a:rPr lang="fr-CA" sz="2400" dirty="0">
                <a:solidFill>
                  <a:srgbClr val="000000"/>
                </a:solidFill>
              </a:rPr>
              <a:t>un conseiller en politiques</a:t>
            </a:r>
          </a:p>
          <a:p>
            <a:pPr marL="457200" lvl="0" indent="-381000" algn="l" rtl="0">
              <a:lnSpc>
                <a:spcPct val="115000"/>
              </a:lnSpc>
              <a:spcBef>
                <a:spcPts val="0"/>
              </a:spcBef>
              <a:spcAft>
                <a:spcPts val="0"/>
              </a:spcAft>
              <a:buClr>
                <a:srgbClr val="000000"/>
              </a:buClr>
              <a:buSzPts val="2400"/>
              <a:buChar char="-"/>
            </a:pPr>
            <a:r>
              <a:rPr lang="fr-CA" sz="2400" dirty="0">
                <a:solidFill>
                  <a:srgbClr val="000000"/>
                </a:solidFill>
              </a:rPr>
              <a:t>un scientifique des données</a:t>
            </a:r>
          </a:p>
          <a:p>
            <a:pPr marL="0" lvl="0" indent="0" algn="l" rtl="0">
              <a:lnSpc>
                <a:spcPct val="115000"/>
              </a:lnSpc>
              <a:spcBef>
                <a:spcPts val="1600"/>
              </a:spcBef>
              <a:spcAft>
                <a:spcPts val="1600"/>
              </a:spcAft>
              <a:buSzPts val="1400"/>
              <a:buNone/>
            </a:pPr>
            <a:endParaRPr lang="fr-CA" dirty="0"/>
          </a:p>
        </p:txBody>
      </p:sp>
      <p:sp>
        <p:nvSpPr>
          <p:cNvPr id="75" name="Google Shape;75;p15"/>
          <p:cNvSpPr txBox="1">
            <a:spLocks noGrp="1"/>
          </p:cNvSpPr>
          <p:nvPr>
            <p:ph type="body" idx="2"/>
            <p:custDataLst>
              <p:tags r:id="rId3"/>
            </p:custDataLst>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000000"/>
              </a:buClr>
              <a:buSzPts val="2400"/>
              <a:buChar char="-"/>
            </a:pPr>
            <a:r>
              <a:rPr lang="fr-CA" sz="2400" dirty="0">
                <a:solidFill>
                  <a:srgbClr val="000000"/>
                </a:solidFill>
              </a:rPr>
              <a:t>un profond généraliste</a:t>
            </a:r>
          </a:p>
          <a:p>
            <a:pPr marL="457200" lvl="0" indent="-381000" algn="l" rtl="0">
              <a:lnSpc>
                <a:spcPct val="115000"/>
              </a:lnSpc>
              <a:spcBef>
                <a:spcPts val="0"/>
              </a:spcBef>
              <a:spcAft>
                <a:spcPts val="0"/>
              </a:spcAft>
              <a:buClr>
                <a:srgbClr val="000000"/>
              </a:buClr>
              <a:buSzPts val="2400"/>
              <a:buChar char="-"/>
            </a:pPr>
            <a:r>
              <a:rPr lang="fr-CA" sz="2400" dirty="0">
                <a:solidFill>
                  <a:srgbClr val="000000"/>
                </a:solidFill>
              </a:rPr>
              <a:t>un analyste des activités</a:t>
            </a:r>
          </a:p>
          <a:p>
            <a:pPr marL="457200" lvl="0" indent="-381000" algn="l" rtl="0">
              <a:lnSpc>
                <a:spcPct val="115000"/>
              </a:lnSpc>
              <a:spcBef>
                <a:spcPts val="0"/>
              </a:spcBef>
              <a:spcAft>
                <a:spcPts val="0"/>
              </a:spcAft>
              <a:buClr>
                <a:srgbClr val="000000"/>
              </a:buClr>
              <a:buSzPts val="2400"/>
              <a:buChar char="-"/>
            </a:pPr>
            <a:r>
              <a:rPr lang="fr-CA" sz="2400" dirty="0">
                <a:solidFill>
                  <a:srgbClr val="000000"/>
                </a:solidFill>
              </a:rPr>
              <a:t>un gestionnaire de projet</a:t>
            </a:r>
          </a:p>
          <a:p>
            <a:pPr marL="457200" lvl="0" indent="-381000" algn="l" rtl="0">
              <a:lnSpc>
                <a:spcPct val="115000"/>
              </a:lnSpc>
              <a:spcBef>
                <a:spcPts val="0"/>
              </a:spcBef>
              <a:spcAft>
                <a:spcPts val="0"/>
              </a:spcAft>
              <a:buClr>
                <a:srgbClr val="000000"/>
              </a:buClr>
              <a:buSzPts val="2400"/>
              <a:buChar char="-"/>
            </a:pPr>
            <a:r>
              <a:rPr lang="fr-CA" sz="2400" dirty="0">
                <a:solidFill>
                  <a:srgbClr val="000000"/>
                </a:solidFill>
              </a:rPr>
              <a:t>un codeur</a:t>
            </a:r>
          </a:p>
          <a:p>
            <a:pPr marL="457200" lvl="0" indent="-381000" algn="l" rtl="0">
              <a:lnSpc>
                <a:spcPct val="115000"/>
              </a:lnSpc>
              <a:spcBef>
                <a:spcPts val="0"/>
              </a:spcBef>
              <a:spcAft>
                <a:spcPts val="0"/>
              </a:spcAft>
              <a:buClr>
                <a:srgbClr val="000000"/>
              </a:buClr>
              <a:buSzPts val="2400"/>
              <a:buChar char="-"/>
            </a:pPr>
            <a:r>
              <a:rPr lang="fr-CA" sz="2400" dirty="0">
                <a:solidFill>
                  <a:srgbClr val="000000"/>
                </a:solidFill>
              </a:rPr>
              <a:t>un éditeur</a:t>
            </a:r>
          </a:p>
          <a:p>
            <a:pPr marL="457200" lvl="0" indent="-381000" algn="l" rtl="0">
              <a:lnSpc>
                <a:spcPct val="115000"/>
              </a:lnSpc>
              <a:spcBef>
                <a:spcPts val="0"/>
              </a:spcBef>
              <a:spcAft>
                <a:spcPts val="0"/>
              </a:spcAft>
              <a:buClr>
                <a:srgbClr val="000000"/>
              </a:buClr>
              <a:buSzPts val="2400"/>
              <a:buChar char="-"/>
            </a:pPr>
            <a:r>
              <a:rPr lang="fr-CA" sz="2400" dirty="0">
                <a:solidFill>
                  <a:srgbClr val="000000"/>
                </a:solidFill>
              </a:rPr>
              <a:t>un chercheur sur l’UX </a:t>
            </a:r>
          </a:p>
        </p:txBody>
      </p:sp>
      <p:sp>
        <p:nvSpPr>
          <p:cNvPr id="76" name="Google Shape;76;p15"/>
          <p:cNvSpPr txBox="1">
            <a:spLocks noGrp="1"/>
          </p:cNvSpPr>
          <p:nvPr>
            <p:ph type="title"/>
            <p:custDataLst>
              <p:tags r:id="rId4"/>
            </p:custDataLst>
          </p:nvPr>
        </p:nvSpPr>
        <p:spPr>
          <a:xfrm>
            <a:off x="4832400" y="445025"/>
            <a:ext cx="241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rgbClr val="3C7522"/>
                </a:solidFill>
              </a:rPr>
              <a:t>Je suis....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51"/>
          <p:cNvSpPr txBox="1"/>
          <p:nvPr>
            <p:custDataLst>
              <p:tags r:id="rId1"/>
            </p:custDataLst>
          </p:nvPr>
        </p:nvSpPr>
        <p:spPr>
          <a:xfrm>
            <a:off x="385950" y="4130375"/>
            <a:ext cx="8372100" cy="51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CA" sz="1800" b="1" i="0" u="none" strike="noStrike" cap="none" dirty="0">
                <a:solidFill>
                  <a:schemeClr val="accent5"/>
                </a:solidFill>
                <a:latin typeface="Lato"/>
                <a:ea typeface="Lato"/>
                <a:cs typeface="Lato"/>
                <a:sym typeface="Lato"/>
              </a:rPr>
              <a:t>Ne tester aucun utilisateur ne vous </a:t>
            </a:r>
            <a:r>
              <a:rPr lang="fr-CA" sz="1800" b="1" i="0" u="none" strike="noStrike" cap="none" dirty="0" smtClean="0">
                <a:solidFill>
                  <a:schemeClr val="accent5"/>
                </a:solidFill>
                <a:latin typeface="Lato"/>
                <a:ea typeface="Lato"/>
                <a:cs typeface="Lato"/>
                <a:sym typeface="Lato"/>
              </a:rPr>
              <a:t>procurera aucun</a:t>
            </a:r>
            <a:r>
              <a:rPr lang="fr-CA" sz="1800" b="1" i="0" u="none" strike="noStrike" cap="none" dirty="0">
                <a:solidFill>
                  <a:schemeClr val="accent5"/>
                </a:solidFill>
                <a:latin typeface="Lato"/>
                <a:ea typeface="Lato"/>
                <a:cs typeface="Lato"/>
                <a:sym typeface="Lato"/>
              </a:rPr>
              <a:t> résultat </a:t>
            </a:r>
          </a:p>
          <a:p>
            <a:pPr marL="0" marR="0" lvl="0" indent="0" algn="ctr" rtl="0">
              <a:lnSpc>
                <a:spcPct val="100000"/>
              </a:lnSpc>
              <a:spcBef>
                <a:spcPts val="0"/>
              </a:spcBef>
              <a:spcAft>
                <a:spcPts val="0"/>
              </a:spcAft>
              <a:buClr>
                <a:srgbClr val="000000"/>
              </a:buClr>
              <a:buSzPts val="1800"/>
              <a:buFont typeface="Arial"/>
              <a:buNone/>
            </a:pPr>
            <a:endParaRPr lang="fr-CA" sz="1800" b="1" i="0" u="none" strike="noStrike" cap="none" dirty="0">
              <a:solidFill>
                <a:schemeClr val="accent5"/>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800"/>
              <a:buFont typeface="Arial"/>
              <a:buNone/>
            </a:pPr>
            <a:endParaRPr lang="fr-CA" sz="1800" b="1" i="0" u="none" strike="noStrike" cap="none" dirty="0">
              <a:solidFill>
                <a:srgbClr val="000000"/>
              </a:solidFill>
              <a:latin typeface="Lato"/>
              <a:ea typeface="Lato"/>
              <a:cs typeface="Lato"/>
              <a:sym typeface="Lato"/>
            </a:endParaRPr>
          </a:p>
        </p:txBody>
      </p:sp>
      <p:pic>
        <p:nvPicPr>
          <p:cNvPr id="3" name="Google Shape;320;p51">
            <a:extLst>
              <a:ext uri="{FF2B5EF4-FFF2-40B4-BE49-F238E27FC236}">
                <a16:creationId xmlns="" xmlns:a16="http://schemas.microsoft.com/office/drawing/2014/main" id="{E8147295-CA0B-4FD9-9E93-D7BD06CBA289}"/>
              </a:ext>
            </a:extLst>
          </p:cNvPr>
          <p:cNvPicPr preferRelativeResize="0"/>
          <p:nvPr>
            <p:custDataLst>
              <p:tags r:id="rId2"/>
            </p:custDataLst>
          </p:nvPr>
        </p:nvPicPr>
        <p:blipFill rotWithShape="1">
          <a:blip r:embed="rId5">
            <a:alphaModFix/>
          </a:blip>
          <a:srcRect/>
          <a:stretch/>
        </p:blipFill>
        <p:spPr>
          <a:xfrm>
            <a:off x="2140694" y="1005921"/>
            <a:ext cx="4862612" cy="2905222"/>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2"/>
          <p:cNvSpPr txBox="1">
            <a:spLocks noGrp="1"/>
          </p:cNvSpPr>
          <p:nvPr>
            <p:ph type="title"/>
            <p:custDataLst>
              <p:tags r:id="rId1"/>
            </p:custDataLst>
          </p:nvPr>
        </p:nvSpPr>
        <p:spPr>
          <a:xfrm>
            <a:off x="311699" y="268153"/>
            <a:ext cx="7560453"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Essais de convivialité de guérilla</a:t>
            </a:r>
          </a:p>
        </p:txBody>
      </p:sp>
      <p:sp>
        <p:nvSpPr>
          <p:cNvPr id="327" name="Google Shape;327;p52"/>
          <p:cNvSpPr txBox="1">
            <a:spLocks noGrp="1"/>
          </p:cNvSpPr>
          <p:nvPr>
            <p:ph type="body" idx="1"/>
            <p:custDataLst>
              <p:tags r:id="rId2"/>
            </p:custDataLst>
          </p:nvPr>
        </p:nvSpPr>
        <p:spPr>
          <a:xfrm>
            <a:off x="403135" y="1999571"/>
            <a:ext cx="5862198" cy="251145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1800"/>
              <a:buNone/>
            </a:pPr>
            <a:r>
              <a:rPr lang="fr-CA" dirty="0">
                <a:solidFill>
                  <a:srgbClr val="000000"/>
                </a:solidFill>
              </a:rPr>
              <a:t>Lorsque les essais de convivialité ne sont pas possibles, des essais </a:t>
            </a:r>
            <a:r>
              <a:rPr lang="fr-CA" dirty="0" smtClean="0">
                <a:solidFill>
                  <a:srgbClr val="000000"/>
                </a:solidFill>
              </a:rPr>
              <a:t>impromptus </a:t>
            </a:r>
            <a:r>
              <a:rPr lang="fr-CA" dirty="0">
                <a:solidFill>
                  <a:srgbClr val="000000"/>
                </a:solidFill>
              </a:rPr>
              <a:t>peuvent quand même fournir une rétroaction utile.</a:t>
            </a:r>
          </a:p>
          <a:p>
            <a:pPr marL="0" lvl="0" indent="0" algn="l" rtl="0">
              <a:lnSpc>
                <a:spcPct val="115000"/>
              </a:lnSpc>
              <a:spcBef>
                <a:spcPts val="1600"/>
              </a:spcBef>
              <a:spcAft>
                <a:spcPts val="1600"/>
              </a:spcAft>
              <a:buSzPts val="1800"/>
              <a:buNone/>
            </a:pPr>
            <a:r>
              <a:rPr lang="fr-CA" dirty="0">
                <a:solidFill>
                  <a:srgbClr val="000000"/>
                </a:solidFill>
              </a:rPr>
              <a:t>Observez des étrangers, des collègues de travail ou toute autre personne disponible et demandez-leur de réfléchir à haute voix à la façon dont une tâche pourrait être accomplie. Ceci peut être fait avec un prototype complexe ou un croquis de base.</a:t>
            </a:r>
          </a:p>
        </p:txBody>
      </p:sp>
      <p:sp>
        <p:nvSpPr>
          <p:cNvPr id="330" name="Google Shape;330;p52"/>
          <p:cNvSpPr txBox="1"/>
          <p:nvPr>
            <p:custDataLst>
              <p:tags r:id="rId3"/>
            </p:custDataLst>
          </p:nvPr>
        </p:nvSpPr>
        <p:spPr>
          <a:xfrm>
            <a:off x="403134" y="1065335"/>
            <a:ext cx="6688545" cy="1129697"/>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Lato"/>
              <a:buNone/>
            </a:pPr>
            <a:r>
              <a:rPr lang="fr-CA" sz="2000" b="0" i="0" u="none" strike="noStrike" cap="none" dirty="0">
                <a:solidFill>
                  <a:schemeClr val="accent5"/>
                </a:solidFill>
                <a:latin typeface="Lato"/>
                <a:ea typeface="Lato"/>
                <a:cs typeface="Lato"/>
                <a:sym typeface="Lato"/>
              </a:rPr>
              <a:t>« ... se jeter sur des personnes seules dans des cafés et des espaces publics, les filmer rapidement alors qu’ils utilisent un site Web pendant quelques minutes... »</a:t>
            </a:r>
          </a:p>
        </p:txBody>
      </p:sp>
      <p:pic>
        <p:nvPicPr>
          <p:cNvPr id="5" name="Google Shape;328;p52">
            <a:extLst>
              <a:ext uri="{FF2B5EF4-FFF2-40B4-BE49-F238E27FC236}">
                <a16:creationId xmlns="" xmlns:a16="http://schemas.microsoft.com/office/drawing/2014/main" id="{F86E4A87-4157-4D7E-9710-1D32E8322C1F}"/>
              </a:ext>
            </a:extLst>
          </p:cNvPr>
          <p:cNvPicPr preferRelativeResize="0"/>
          <p:nvPr>
            <p:custDataLst>
              <p:tags r:id="rId4"/>
            </p:custDataLst>
          </p:nvPr>
        </p:nvPicPr>
        <p:blipFill rotWithShape="1">
          <a:blip r:embed="rId8">
            <a:alphaModFix/>
          </a:blip>
          <a:srcRect/>
          <a:stretch/>
        </p:blipFill>
        <p:spPr>
          <a:xfrm>
            <a:off x="7319936" y="1065335"/>
            <a:ext cx="1590262" cy="1191929"/>
          </a:xfrm>
          <a:prstGeom prst="rect">
            <a:avLst/>
          </a:prstGeom>
          <a:noFill/>
          <a:ln w="19050" cap="flat" cmpd="sng">
            <a:solidFill>
              <a:srgbClr val="000000"/>
            </a:solidFill>
            <a:prstDash val="solid"/>
            <a:round/>
            <a:headEnd type="none" w="sm" len="sm"/>
            <a:tailEnd type="none" w="sm" len="sm"/>
          </a:ln>
        </p:spPr>
      </p:pic>
      <p:pic>
        <p:nvPicPr>
          <p:cNvPr id="6" name="Google Shape;329;p52">
            <a:extLst>
              <a:ext uri="{FF2B5EF4-FFF2-40B4-BE49-F238E27FC236}">
                <a16:creationId xmlns="" xmlns:a16="http://schemas.microsoft.com/office/drawing/2014/main" id="{CB781C67-AB92-402F-AC6F-17BAA66BA278}"/>
              </a:ext>
            </a:extLst>
          </p:cNvPr>
          <p:cNvPicPr preferRelativeResize="0"/>
          <p:nvPr>
            <p:custDataLst>
              <p:tags r:id="rId5"/>
            </p:custDataLst>
          </p:nvPr>
        </p:nvPicPr>
        <p:blipFill rotWithShape="1">
          <a:blip r:embed="rId9">
            <a:alphaModFix/>
          </a:blip>
          <a:srcRect/>
          <a:stretch/>
        </p:blipFill>
        <p:spPr>
          <a:xfrm>
            <a:off x="6610776" y="2381727"/>
            <a:ext cx="2299422" cy="2455607"/>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3"/>
          <p:cNvSpPr txBox="1">
            <a:spLocks noGrp="1"/>
          </p:cNvSpPr>
          <p:nvPr>
            <p:ph type="title"/>
            <p:custDataLst>
              <p:tags r:id="rId1"/>
            </p:custDataLst>
          </p:nvPr>
        </p:nvSpPr>
        <p:spPr>
          <a:xfrm>
            <a:off x="311700" y="1968942"/>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3600" dirty="0">
                <a:solidFill>
                  <a:schemeClr val="accent5"/>
                </a:solidFill>
              </a:rPr>
              <a:t>Comment mesurer la confiance du public?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9"/>
        <p:cNvGrpSpPr/>
        <p:nvPr/>
      </p:nvGrpSpPr>
      <p:grpSpPr>
        <a:xfrm>
          <a:off x="0" y="0"/>
          <a:ext cx="0" cy="0"/>
          <a:chOff x="0" y="0"/>
          <a:chExt cx="0" cy="0"/>
        </a:xfrm>
      </p:grpSpPr>
      <p:sp>
        <p:nvSpPr>
          <p:cNvPr id="340" name="Google Shape;340;p54"/>
          <p:cNvSpPr txBox="1">
            <a:spLocks noGrp="1"/>
          </p:cNvSpPr>
          <p:nvPr>
            <p:ph type="title"/>
            <p:custDataLst>
              <p:tags r:id="rId1"/>
            </p:custDataLst>
          </p:nvPr>
        </p:nvSpPr>
        <p:spPr>
          <a:xfrm>
            <a:off x="3464016" y="2758031"/>
            <a:ext cx="4358400" cy="1808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fr-CA" sz="3600" b="1" dirty="0">
                <a:solidFill>
                  <a:srgbClr val="000000"/>
                </a:solidFill>
              </a:rPr>
              <a:t>Réponse courte</a:t>
            </a:r>
          </a:p>
          <a:p>
            <a:pPr marL="0" lvl="0" indent="0" algn="r" rtl="0">
              <a:lnSpc>
                <a:spcPct val="100000"/>
              </a:lnSpc>
              <a:spcBef>
                <a:spcPts val="0"/>
              </a:spcBef>
              <a:spcAft>
                <a:spcPts val="0"/>
              </a:spcAft>
              <a:buSzPts val="4800"/>
              <a:buNone/>
            </a:pPr>
            <a:r>
              <a:rPr lang="fr-CA" sz="3600" i="1" dirty="0">
                <a:solidFill>
                  <a:srgbClr val="000000"/>
                </a:solidFill>
              </a:rPr>
              <a:t>Toujours</a:t>
            </a:r>
          </a:p>
        </p:txBody>
      </p:sp>
      <p:sp>
        <p:nvSpPr>
          <p:cNvPr id="341" name="Google Shape;341;p54"/>
          <p:cNvSpPr txBox="1">
            <a:spLocks noGrp="1"/>
          </p:cNvSpPr>
          <p:nvPr>
            <p:ph type="title"/>
            <p:custDataLst>
              <p:tags r:id="rId2"/>
            </p:custDataLst>
          </p:nvPr>
        </p:nvSpPr>
        <p:spPr>
          <a:xfrm>
            <a:off x="872670" y="526204"/>
            <a:ext cx="5832930" cy="247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fr-CA" sz="3600" b="1" dirty="0">
                <a:solidFill>
                  <a:schemeClr val="accent5"/>
                </a:solidFill>
              </a:rPr>
              <a:t>Quand devriez-vous </a:t>
            </a:r>
            <a:r>
              <a:rPr lang="fr-CA" sz="3600" b="1">
                <a:solidFill>
                  <a:schemeClr val="accent5"/>
                </a:solidFill>
              </a:rPr>
              <a:t>utiliser l’analyse </a:t>
            </a:r>
            <a:r>
              <a:rPr lang="fr-CA" sz="3600" b="1" dirty="0">
                <a:solidFill>
                  <a:schemeClr val="accent5"/>
                </a:solidFill>
              </a:rPr>
              <a:t>fondée sur des données probantes?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5"/>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dirty="0">
                <a:solidFill>
                  <a:schemeClr val="accent5"/>
                </a:solidFill>
              </a:rPr>
              <a:t>Réponse longue</a:t>
            </a:r>
          </a:p>
        </p:txBody>
      </p:sp>
      <p:sp>
        <p:nvSpPr>
          <p:cNvPr id="347" name="Google Shape;347;p55"/>
          <p:cNvSpPr txBox="1">
            <a:spLocks noGrp="1"/>
          </p:cNvSpPr>
          <p:nvPr>
            <p:ph type="body" idx="1"/>
            <p:custDataLst>
              <p:tags r:id="rId2"/>
            </p:custDataLst>
          </p:nvPr>
        </p:nvSpPr>
        <p:spPr>
          <a:xfrm>
            <a:off x="311700" y="1152475"/>
            <a:ext cx="5337900" cy="2313600"/>
          </a:xfrm>
          <a:prstGeom prst="rect">
            <a:avLst/>
          </a:prstGeom>
          <a:noFill/>
          <a:ln>
            <a:noFill/>
          </a:ln>
        </p:spPr>
        <p:txBody>
          <a:bodyPr spcFirstLastPara="1" wrap="square" lIns="91425" tIns="91425" rIns="91425" bIns="91425" anchor="t" anchorCtr="0">
            <a:noAutofit/>
          </a:bodyPr>
          <a:lstStyle/>
          <a:p>
            <a:pPr marL="838200" lvl="1" indent="-342900" algn="l" rtl="0">
              <a:lnSpc>
                <a:spcPct val="115000"/>
              </a:lnSpc>
              <a:spcBef>
                <a:spcPts val="0"/>
              </a:spcBef>
              <a:spcAft>
                <a:spcPts val="0"/>
              </a:spcAft>
              <a:buClr>
                <a:srgbClr val="000000"/>
              </a:buClr>
              <a:buSzPts val="2000"/>
              <a:buFont typeface="Noto Sans Symbols"/>
              <a:buChar char="▪"/>
            </a:pPr>
            <a:r>
              <a:rPr lang="fr-CA" sz="2000" dirty="0">
                <a:solidFill>
                  <a:srgbClr val="000000"/>
                </a:solidFill>
              </a:rPr>
              <a:t>participation des clients</a:t>
            </a:r>
          </a:p>
          <a:p>
            <a:pPr marL="838200" lvl="1" indent="-342900" algn="l" rtl="0">
              <a:lnSpc>
                <a:spcPct val="115000"/>
              </a:lnSpc>
              <a:spcBef>
                <a:spcPts val="0"/>
              </a:spcBef>
              <a:spcAft>
                <a:spcPts val="0"/>
              </a:spcAft>
              <a:buClr>
                <a:srgbClr val="000000"/>
              </a:buClr>
              <a:buSzPts val="2000"/>
              <a:buFont typeface="Noto Sans Symbols"/>
              <a:buChar char="▪"/>
            </a:pPr>
            <a:r>
              <a:rPr lang="fr-CA" sz="2000" dirty="0">
                <a:solidFill>
                  <a:srgbClr val="000000"/>
                </a:solidFill>
              </a:rPr>
              <a:t>mesures sous forme de </a:t>
            </a:r>
            <a:r>
              <a:rPr lang="fr-CA" sz="2000" dirty="0" smtClean="0">
                <a:solidFill>
                  <a:srgbClr val="000000"/>
                </a:solidFill>
              </a:rPr>
              <a:t>cases </a:t>
            </a:r>
            <a:r>
              <a:rPr lang="fr-CA" sz="2000" dirty="0">
                <a:solidFill>
                  <a:srgbClr val="000000"/>
                </a:solidFill>
              </a:rPr>
              <a:t>à cocher</a:t>
            </a:r>
          </a:p>
          <a:p>
            <a:pPr marL="838200" lvl="1" indent="-342900" algn="l" rtl="0">
              <a:lnSpc>
                <a:spcPct val="115000"/>
              </a:lnSpc>
              <a:spcBef>
                <a:spcPts val="0"/>
              </a:spcBef>
              <a:spcAft>
                <a:spcPts val="0"/>
              </a:spcAft>
              <a:buClr>
                <a:srgbClr val="000000"/>
              </a:buClr>
              <a:buSzPts val="2000"/>
              <a:buFont typeface="Noto Sans Symbols"/>
              <a:buChar char="▪"/>
            </a:pPr>
            <a:r>
              <a:rPr lang="fr-CA" sz="2000" dirty="0">
                <a:solidFill>
                  <a:srgbClr val="000000"/>
                </a:solidFill>
              </a:rPr>
              <a:t>essais redondants</a:t>
            </a:r>
          </a:p>
          <a:p>
            <a:pPr marL="838200" lvl="1" indent="-342900" algn="l" rtl="0">
              <a:lnSpc>
                <a:spcPct val="115000"/>
              </a:lnSpc>
              <a:spcBef>
                <a:spcPts val="0"/>
              </a:spcBef>
              <a:spcAft>
                <a:spcPts val="0"/>
              </a:spcAft>
              <a:buClr>
                <a:srgbClr val="000000"/>
              </a:buClr>
              <a:buSzPts val="2000"/>
              <a:buFont typeface="Noto Sans Symbols"/>
              <a:buChar char="▪"/>
            </a:pPr>
            <a:r>
              <a:rPr lang="fr-CA" sz="2000" dirty="0">
                <a:solidFill>
                  <a:srgbClr val="000000"/>
                </a:solidFill>
              </a:rPr>
              <a:t>aucun nouveau résultat</a:t>
            </a:r>
          </a:p>
          <a:p>
            <a:pPr marL="838200" lvl="1" indent="-342900" algn="l" rtl="0">
              <a:lnSpc>
                <a:spcPct val="115000"/>
              </a:lnSpc>
              <a:spcBef>
                <a:spcPts val="0"/>
              </a:spcBef>
              <a:spcAft>
                <a:spcPts val="0"/>
              </a:spcAft>
              <a:buClr>
                <a:srgbClr val="000000"/>
              </a:buClr>
              <a:buSzPts val="2000"/>
              <a:buFont typeface="Noto Sans Symbols"/>
              <a:buChar char="▪"/>
            </a:pPr>
            <a:r>
              <a:rPr lang="fr-CA" sz="2000" dirty="0">
                <a:solidFill>
                  <a:srgbClr val="000000"/>
                </a:solidFill>
              </a:rPr>
              <a:t>fréquence des analyses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6"/>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Mise en garde</a:t>
            </a:r>
          </a:p>
        </p:txBody>
      </p:sp>
      <p:sp>
        <p:nvSpPr>
          <p:cNvPr id="353" name="Google Shape;353;p56"/>
          <p:cNvSpPr txBox="1">
            <a:spLocks noGrp="1"/>
          </p:cNvSpPr>
          <p:nvPr>
            <p:ph type="body" idx="1"/>
            <p:custDataLst>
              <p:tags r:id="rId2"/>
            </p:custDataLst>
          </p:nvPr>
        </p:nvSpPr>
        <p:spPr>
          <a:xfrm>
            <a:off x="385060" y="1144457"/>
            <a:ext cx="4457873" cy="239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400" dirty="0">
                <a:solidFill>
                  <a:srgbClr val="000000"/>
                </a:solidFill>
              </a:rPr>
              <a:t>Dans certains cas, les essais peuvent être utilisés pour </a:t>
            </a:r>
            <a:r>
              <a:rPr lang="fr-CA" sz="2400" dirty="0" smtClean="0">
                <a:solidFill>
                  <a:srgbClr val="000000"/>
                </a:solidFill>
              </a:rPr>
              <a:t>étayer ce </a:t>
            </a:r>
            <a:r>
              <a:rPr lang="fr-CA" sz="2400" dirty="0">
                <a:solidFill>
                  <a:srgbClr val="000000"/>
                </a:solidFill>
              </a:rPr>
              <a:t>que vous savez déjà.</a:t>
            </a:r>
          </a:p>
          <a:p>
            <a:pPr marL="0" lvl="0" indent="0" algn="l" rtl="0">
              <a:lnSpc>
                <a:spcPct val="115000"/>
              </a:lnSpc>
              <a:spcBef>
                <a:spcPts val="1600"/>
              </a:spcBef>
              <a:spcAft>
                <a:spcPts val="1600"/>
              </a:spcAft>
              <a:buSzPts val="1800"/>
              <a:buNone/>
            </a:pPr>
            <a:r>
              <a:rPr lang="fr-CA" sz="2400" dirty="0">
                <a:solidFill>
                  <a:srgbClr val="000000"/>
                </a:solidFill>
              </a:rPr>
              <a:t>Des essais officiels avec un consultant peuvent renforcer vos suggestions ou propositions.</a:t>
            </a:r>
          </a:p>
        </p:txBody>
      </p:sp>
      <p:pic>
        <p:nvPicPr>
          <p:cNvPr id="4" name="Google Shape;354;p56">
            <a:extLst>
              <a:ext uri="{FF2B5EF4-FFF2-40B4-BE49-F238E27FC236}">
                <a16:creationId xmlns="" xmlns:a16="http://schemas.microsoft.com/office/drawing/2014/main" id="{3D48556C-9CB7-4687-8127-C9C766B6CA92}"/>
              </a:ext>
            </a:extLst>
          </p:cNvPr>
          <p:cNvPicPr preferRelativeResize="0"/>
          <p:nvPr>
            <p:custDataLst>
              <p:tags r:id="rId3"/>
            </p:custDataLst>
          </p:nvPr>
        </p:nvPicPr>
        <p:blipFill rotWithShape="1">
          <a:blip r:embed="rId6">
            <a:alphaModFix/>
          </a:blip>
          <a:srcRect/>
          <a:stretch/>
        </p:blipFill>
        <p:spPr>
          <a:xfrm>
            <a:off x="4977931" y="1332601"/>
            <a:ext cx="3800073" cy="2623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7"/>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Réponse longue</a:t>
            </a:r>
          </a:p>
        </p:txBody>
      </p:sp>
      <p:sp>
        <p:nvSpPr>
          <p:cNvPr id="360" name="Google Shape;360;p57"/>
          <p:cNvSpPr txBox="1">
            <a:spLocks noGrp="1"/>
          </p:cNvSpPr>
          <p:nvPr>
            <p:ph type="body" idx="1"/>
            <p:custDataLst>
              <p:tags r:id="rId2"/>
            </p:custDataLst>
          </p:nvPr>
        </p:nvSpPr>
        <p:spPr>
          <a:xfrm>
            <a:off x="375325" y="1249225"/>
            <a:ext cx="8184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fr-CA" sz="2400" dirty="0">
                <a:solidFill>
                  <a:srgbClr val="000000"/>
                </a:solidFill>
              </a:rPr>
              <a:t>Idéalement, votre client devrait :</a:t>
            </a:r>
          </a:p>
          <a:p>
            <a:pPr marL="457200" lvl="0" indent="-381000" algn="l" rtl="0">
              <a:lnSpc>
                <a:spcPct val="115000"/>
              </a:lnSpc>
              <a:spcBef>
                <a:spcPts val="1600"/>
              </a:spcBef>
              <a:spcAft>
                <a:spcPts val="0"/>
              </a:spcAft>
              <a:buClr>
                <a:srgbClr val="000000"/>
              </a:buClr>
              <a:buSzPts val="2400"/>
              <a:buFont typeface="Noto Sans Symbols"/>
              <a:buChar char="▪"/>
            </a:pPr>
            <a:r>
              <a:rPr lang="fr-CA" sz="2400" dirty="0">
                <a:solidFill>
                  <a:srgbClr val="000000"/>
                </a:solidFill>
              </a:rPr>
              <a:t>comprendre ses objectifs opérationnels</a:t>
            </a:r>
          </a:p>
          <a:p>
            <a:pPr marL="457200" lvl="0" indent="-381000" algn="l" rtl="0">
              <a:lnSpc>
                <a:spcPct val="115000"/>
              </a:lnSpc>
              <a:spcBef>
                <a:spcPts val="0"/>
              </a:spcBef>
              <a:spcAft>
                <a:spcPts val="0"/>
              </a:spcAft>
              <a:buClr>
                <a:srgbClr val="000000"/>
              </a:buClr>
              <a:buSzPts val="2400"/>
              <a:buFont typeface="Noto Sans Symbols"/>
              <a:buChar char="▪"/>
            </a:pPr>
            <a:r>
              <a:rPr lang="fr-CA" sz="2400" dirty="0">
                <a:solidFill>
                  <a:srgbClr val="000000"/>
                </a:solidFill>
              </a:rPr>
              <a:t>être prêt à tirer parti des renseignements opérationnels</a:t>
            </a:r>
          </a:p>
          <a:p>
            <a:pPr marL="457200" lvl="0" indent="-381000" algn="l" rtl="0">
              <a:lnSpc>
                <a:spcPct val="115000"/>
              </a:lnSpc>
              <a:spcBef>
                <a:spcPts val="0"/>
              </a:spcBef>
              <a:spcAft>
                <a:spcPts val="0"/>
              </a:spcAft>
              <a:buClr>
                <a:srgbClr val="000000"/>
              </a:buClr>
              <a:buSzPts val="2400"/>
              <a:buFont typeface="Noto Sans Symbols"/>
              <a:buChar char="▪"/>
            </a:pPr>
            <a:r>
              <a:rPr lang="fr-CA" sz="2400" dirty="0">
                <a:solidFill>
                  <a:srgbClr val="000000"/>
                </a:solidFill>
              </a:rPr>
              <a:t>être </a:t>
            </a:r>
            <a:r>
              <a:rPr lang="fr-CA" sz="2400" dirty="0" smtClean="0">
                <a:solidFill>
                  <a:srgbClr val="000000"/>
                </a:solidFill>
              </a:rPr>
              <a:t>intéressé </a:t>
            </a:r>
            <a:r>
              <a:rPr lang="fr-CA" sz="2400" dirty="0">
                <a:solidFill>
                  <a:srgbClr val="000000"/>
                </a:solidFill>
              </a:rPr>
              <a:t>à utiliser les données recueillies pour atteindre ses objectifs spécifiques</a:t>
            </a:r>
          </a:p>
          <a:p>
            <a:pPr marL="0" lvl="0" indent="0" algn="l" rtl="0">
              <a:lnSpc>
                <a:spcPct val="115000"/>
              </a:lnSpc>
              <a:spcBef>
                <a:spcPts val="1600"/>
              </a:spcBef>
              <a:spcAft>
                <a:spcPts val="0"/>
              </a:spcAft>
              <a:buClr>
                <a:srgbClr val="000000"/>
              </a:buClr>
              <a:buSzPts val="1100"/>
              <a:buFont typeface="Arial"/>
              <a:buNone/>
            </a:pPr>
            <a:endParaRPr lang="fr-CA" b="1" dirty="0">
              <a:solidFill>
                <a:srgbClr val="000000"/>
              </a:solidFill>
            </a:endParaRPr>
          </a:p>
          <a:p>
            <a:pPr marL="0" lvl="0" indent="0" algn="l" rtl="0">
              <a:lnSpc>
                <a:spcPct val="115000"/>
              </a:lnSpc>
              <a:spcBef>
                <a:spcPts val="1600"/>
              </a:spcBef>
              <a:spcAft>
                <a:spcPts val="1600"/>
              </a:spcAft>
              <a:buSzPts val="1800"/>
              <a:buNone/>
            </a:pPr>
            <a:endParaRPr lang="fr-CA" dirty="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64"/>
        <p:cNvGrpSpPr/>
        <p:nvPr/>
      </p:nvGrpSpPr>
      <p:grpSpPr>
        <a:xfrm>
          <a:off x="0" y="0"/>
          <a:ext cx="0" cy="0"/>
          <a:chOff x="0" y="0"/>
          <a:chExt cx="0" cy="0"/>
        </a:xfrm>
      </p:grpSpPr>
      <p:sp>
        <p:nvSpPr>
          <p:cNvPr id="365" name="Google Shape;365;p58"/>
          <p:cNvSpPr txBox="1">
            <a:spLocks noGrp="1"/>
          </p:cNvSpPr>
          <p:nvPr>
            <p:ph type="title"/>
            <p:custDataLst>
              <p:tags r:id="rId1"/>
            </p:custDataLst>
          </p:nvPr>
        </p:nvSpPr>
        <p:spPr>
          <a:xfrm>
            <a:off x="509550" y="1877689"/>
            <a:ext cx="8124900"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CA" sz="6000" b="1" dirty="0"/>
              <a:t>COMMENT</a:t>
            </a:r>
            <a:r>
              <a:rPr lang="fr-CA" sz="6000" dirty="0"/>
              <a:t> y arriver</a:t>
            </a:r>
          </a:p>
        </p:txBody>
      </p:sp>
      <p:pic>
        <p:nvPicPr>
          <p:cNvPr id="366" name="Google Shape;366;p58"/>
          <p:cNvPicPr preferRelativeResize="0"/>
          <p:nvPr>
            <p:custDataLst>
              <p:tags r:id="rId2"/>
            </p:custDataLst>
          </p:nvPr>
        </p:nvPicPr>
        <p:blipFill rotWithShape="1">
          <a:blip r:embed="rId5">
            <a:alphaModFix amt="72000"/>
          </a:blip>
          <a:srcRect/>
          <a:stretch/>
        </p:blipFill>
        <p:spPr>
          <a:xfrm>
            <a:off x="4025477" y="917991"/>
            <a:ext cx="1217084" cy="121708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9"/>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dirty="0">
                <a:solidFill>
                  <a:schemeClr val="accent5"/>
                </a:solidFill>
              </a:rPr>
              <a:t>Faire appel aux cadres supérieurs</a:t>
            </a:r>
          </a:p>
        </p:txBody>
      </p:sp>
      <p:sp>
        <p:nvSpPr>
          <p:cNvPr id="372" name="Google Shape;372;p59"/>
          <p:cNvSpPr txBox="1">
            <a:spLocks noGrp="1"/>
          </p:cNvSpPr>
          <p:nvPr>
            <p:ph type="body" idx="1"/>
            <p:custDataLst>
              <p:tags r:id="rId2"/>
            </p:custDataLst>
          </p:nvPr>
        </p:nvSpPr>
        <p:spPr>
          <a:xfrm>
            <a:off x="311700" y="1017450"/>
            <a:ext cx="8520600" cy="2600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fr-CA" sz="2400" dirty="0">
                <a:solidFill>
                  <a:srgbClr val="000000"/>
                </a:solidFill>
              </a:rPr>
              <a:t>Dans certains cas, la justification des essais de convivialité auprès des cadres supérieurs peut exiger d’être convaincant.</a:t>
            </a:r>
          </a:p>
          <a:p>
            <a:pPr marL="0" lvl="0" indent="0" algn="ctr" rtl="0">
              <a:lnSpc>
                <a:spcPct val="115000"/>
              </a:lnSpc>
              <a:spcBef>
                <a:spcPts val="1600"/>
              </a:spcBef>
              <a:spcAft>
                <a:spcPts val="1600"/>
              </a:spcAft>
              <a:buSzPts val="1800"/>
              <a:buNone/>
            </a:pPr>
            <a:r>
              <a:rPr lang="fr-CA" sz="2400" dirty="0">
                <a:solidFill>
                  <a:srgbClr val="000000"/>
                </a:solidFill>
              </a:rPr>
              <a:t>Il est important de faire appel aux résultats et à la valeur des essais. </a:t>
            </a:r>
          </a:p>
        </p:txBody>
      </p:sp>
      <p:pic>
        <p:nvPicPr>
          <p:cNvPr id="4" name="Google Shape;373;p59">
            <a:extLst>
              <a:ext uri="{FF2B5EF4-FFF2-40B4-BE49-F238E27FC236}">
                <a16:creationId xmlns="" xmlns:a16="http://schemas.microsoft.com/office/drawing/2014/main" id="{48FE7049-4AFD-4CED-9DAD-904C12099B85}"/>
              </a:ext>
            </a:extLst>
          </p:cNvPr>
          <p:cNvPicPr preferRelativeResize="0"/>
          <p:nvPr>
            <p:custDataLst>
              <p:tags r:id="rId3"/>
            </p:custDataLst>
          </p:nvPr>
        </p:nvPicPr>
        <p:blipFill rotWithShape="1">
          <a:blip r:embed="rId6">
            <a:alphaModFix/>
          </a:blip>
          <a:srcRect/>
          <a:stretch/>
        </p:blipFill>
        <p:spPr>
          <a:xfrm>
            <a:off x="1736063" y="3214125"/>
            <a:ext cx="5671874" cy="1582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77"/>
        <p:cNvGrpSpPr/>
        <p:nvPr/>
      </p:nvGrpSpPr>
      <p:grpSpPr>
        <a:xfrm>
          <a:off x="0" y="0"/>
          <a:ext cx="0" cy="0"/>
          <a:chOff x="0" y="0"/>
          <a:chExt cx="0" cy="0"/>
        </a:xfrm>
      </p:grpSpPr>
      <p:sp>
        <p:nvSpPr>
          <p:cNvPr id="378" name="Google Shape;378;p60"/>
          <p:cNvSpPr/>
          <p:nvPr>
            <p:custDataLst>
              <p:tags r:id="rId1"/>
            </p:custDataLst>
          </p:nvPr>
        </p:nvSpPr>
        <p:spPr>
          <a:xfrm>
            <a:off x="0" y="0"/>
            <a:ext cx="9144000" cy="5143500"/>
          </a:xfrm>
          <a:prstGeom prst="rect">
            <a:avLst/>
          </a:prstGeom>
          <a:solidFill>
            <a:srgbClr val="000000"/>
          </a:solidFill>
          <a:ln w="25400" cap="flat" cmpd="sng">
            <a:solidFill>
              <a:srgbClr val="1520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 name="Google Shape;379;p60"/>
          <p:cNvSpPr txBox="1">
            <a:spLocks noGrp="1"/>
          </p:cNvSpPr>
          <p:nvPr>
            <p:ph type="title"/>
            <p:custDataLst>
              <p:tags r:id="rId2"/>
            </p:custDataLst>
          </p:nvPr>
        </p:nvSpPr>
        <p:spPr>
          <a:xfrm>
            <a:off x="2644200" y="2013600"/>
            <a:ext cx="3855600" cy="111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CA" sz="6000" b="1" dirty="0">
                <a:solidFill>
                  <a:schemeClr val="dk1"/>
                </a:solidFill>
                <a:latin typeface="Playfair Display"/>
                <a:ea typeface="Playfair Display"/>
                <a:cs typeface="Playfair Display"/>
                <a:sym typeface="Playfair Display"/>
              </a:rPr>
              <a:t>Et alors?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title"/>
            <p:custDataLst>
              <p:tags r:id="rId1"/>
            </p:custDataLst>
          </p:nvPr>
        </p:nvSpPr>
        <p:spPr>
          <a:xfrm>
            <a:off x="176106" y="1952195"/>
            <a:ext cx="8864744"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CA" sz="6000" b="1" dirty="0"/>
              <a:t>QU’EST-CE QUE</a:t>
            </a:r>
            <a:r>
              <a:rPr lang="fr-CA" dirty="0"/>
              <a:t/>
            </a:r>
            <a:br>
              <a:rPr lang="fr-CA" dirty="0"/>
            </a:br>
            <a:r>
              <a:rPr lang="fr-CA" sz="4400" dirty="0"/>
              <a:t>la prise de décisions fondée sur des données probantes?</a:t>
            </a:r>
          </a:p>
        </p:txBody>
      </p:sp>
      <p:pic>
        <p:nvPicPr>
          <p:cNvPr id="82" name="Google Shape;82;p16"/>
          <p:cNvPicPr preferRelativeResize="0"/>
          <p:nvPr>
            <p:custDataLst>
              <p:tags r:id="rId2"/>
            </p:custDataLst>
          </p:nvPr>
        </p:nvPicPr>
        <p:blipFill rotWithShape="1">
          <a:blip r:embed="rId5">
            <a:alphaModFix/>
          </a:blip>
          <a:srcRect/>
          <a:stretch/>
        </p:blipFill>
        <p:spPr>
          <a:xfrm>
            <a:off x="4017898" y="609344"/>
            <a:ext cx="1181159" cy="118490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1"/>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Résultat</a:t>
            </a:r>
          </a:p>
        </p:txBody>
      </p:sp>
      <p:sp>
        <p:nvSpPr>
          <p:cNvPr id="385" name="Google Shape;385;p61"/>
          <p:cNvSpPr txBox="1">
            <a:spLocks noGrp="1"/>
          </p:cNvSpPr>
          <p:nvPr>
            <p:ph type="body" idx="1"/>
            <p:custDataLst>
              <p:tags r:id="rId2"/>
            </p:custDataLst>
          </p:nvPr>
        </p:nvSpPr>
        <p:spPr>
          <a:xfrm>
            <a:off x="311700" y="1070662"/>
            <a:ext cx="8520600" cy="44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400" dirty="0">
                <a:solidFill>
                  <a:srgbClr val="000000"/>
                </a:solidFill>
              </a:rPr>
              <a:t>Quels sont les résultats</a:t>
            </a:r>
            <a:r>
              <a:rPr lang="fr-CA" sz="2400" dirty="0">
                <a:solidFill>
                  <a:schemeClr val="accent5"/>
                </a:solidFill>
              </a:rPr>
              <a:t> escomptés </a:t>
            </a:r>
            <a:r>
              <a:rPr lang="fr-CA" sz="2400" dirty="0">
                <a:solidFill>
                  <a:srgbClr val="000000"/>
                </a:solidFill>
              </a:rPr>
              <a:t>des essais?</a:t>
            </a:r>
          </a:p>
          <a:p>
            <a:pPr marL="0" lvl="0" indent="0" algn="l" rtl="0">
              <a:lnSpc>
                <a:spcPct val="115000"/>
              </a:lnSpc>
              <a:spcBef>
                <a:spcPts val="1600"/>
              </a:spcBef>
              <a:spcAft>
                <a:spcPts val="1600"/>
              </a:spcAft>
              <a:buSzPts val="1800"/>
              <a:buNone/>
            </a:pPr>
            <a:endParaRPr lang="fr-CA" dirty="0">
              <a:solidFill>
                <a:srgbClr val="000000"/>
              </a:solidFill>
            </a:endParaRPr>
          </a:p>
        </p:txBody>
      </p:sp>
      <p:sp>
        <p:nvSpPr>
          <p:cNvPr id="386" name="Google Shape;386;p61"/>
          <p:cNvSpPr txBox="1"/>
          <p:nvPr>
            <p:custDataLst>
              <p:tags r:id="rId3"/>
            </p:custDataLst>
          </p:nvPr>
        </p:nvSpPr>
        <p:spPr>
          <a:xfrm>
            <a:off x="311700" y="1665242"/>
            <a:ext cx="7511500" cy="1618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fr-CA" sz="2400" b="0" i="0" u="none" strike="noStrike" cap="none" dirty="0">
                <a:solidFill>
                  <a:srgbClr val="000000"/>
                </a:solidFill>
                <a:latin typeface="Lato"/>
                <a:ea typeface="Lato"/>
                <a:cs typeface="Lato"/>
                <a:sym typeface="Lato"/>
              </a:rPr>
              <a:t>Définissez clairement votre </a:t>
            </a:r>
            <a:r>
              <a:rPr lang="fr-CA" sz="2400" b="1" i="0" u="none" strike="noStrike" cap="none" dirty="0">
                <a:solidFill>
                  <a:schemeClr val="accent5"/>
                </a:solidFill>
                <a:latin typeface="Lato"/>
                <a:ea typeface="Lato"/>
                <a:cs typeface="Lato"/>
                <a:sym typeface="Lato"/>
              </a:rPr>
              <a:t>question de recherche</a:t>
            </a:r>
            <a:r>
              <a:rPr lang="fr-CA" sz="2400" b="0" i="0" u="none" strike="noStrike" cap="none" dirty="0">
                <a:solidFill>
                  <a:srgbClr val="000000"/>
                </a:solidFill>
                <a:latin typeface="Lato"/>
                <a:ea typeface="Lato"/>
                <a:cs typeface="Lato"/>
                <a:sym typeface="Lato"/>
              </a:rPr>
              <a:t> :</a:t>
            </a:r>
          </a:p>
          <a:p>
            <a:pPr marL="457200" marR="0" lvl="0" indent="-342900" algn="l" rtl="0">
              <a:lnSpc>
                <a:spcPct val="115000"/>
              </a:lnSpc>
              <a:spcBef>
                <a:spcPts val="1600"/>
              </a:spcBef>
              <a:spcAft>
                <a:spcPts val="0"/>
              </a:spcAft>
              <a:buClr>
                <a:srgbClr val="000000"/>
              </a:buClr>
              <a:buSzPts val="1800"/>
              <a:buFont typeface="Noto Sans Symbols"/>
              <a:buChar char="▪"/>
            </a:pPr>
            <a:r>
              <a:rPr lang="fr-CA" sz="2400" b="0" i="0" u="none" strike="noStrike" cap="none" dirty="0">
                <a:solidFill>
                  <a:srgbClr val="000000"/>
                </a:solidFill>
                <a:latin typeface="Lato"/>
                <a:ea typeface="Lato"/>
                <a:cs typeface="Lato"/>
                <a:sym typeface="Lato"/>
              </a:rPr>
              <a:t>À quelles questions essayez-vous de répondre?</a:t>
            </a:r>
          </a:p>
          <a:p>
            <a:pPr marL="457200" marR="0" lvl="0" indent="-342900" algn="l" rtl="0">
              <a:lnSpc>
                <a:spcPct val="115000"/>
              </a:lnSpc>
              <a:spcBef>
                <a:spcPts val="0"/>
              </a:spcBef>
              <a:spcAft>
                <a:spcPts val="0"/>
              </a:spcAft>
              <a:buClr>
                <a:srgbClr val="000000"/>
              </a:buClr>
              <a:buSzPts val="1800"/>
              <a:buFont typeface="Noto Sans Symbols"/>
              <a:buChar char="▪"/>
            </a:pPr>
            <a:r>
              <a:rPr lang="fr-CA" sz="2400" b="0" i="0" u="none" strike="noStrike" cap="none" dirty="0">
                <a:solidFill>
                  <a:srgbClr val="000000"/>
                </a:solidFill>
                <a:latin typeface="Lato"/>
                <a:ea typeface="Lato"/>
                <a:cs typeface="Lato"/>
                <a:sym typeface="Lato"/>
              </a:rPr>
              <a:t>Quels problèmes essayez-vous de résoudre?</a:t>
            </a:r>
          </a:p>
          <a:p>
            <a:pPr marL="457200" marR="0" lvl="0" indent="-342900" algn="l" rtl="0">
              <a:lnSpc>
                <a:spcPct val="115000"/>
              </a:lnSpc>
              <a:spcBef>
                <a:spcPts val="0"/>
              </a:spcBef>
              <a:spcAft>
                <a:spcPts val="0"/>
              </a:spcAft>
              <a:buClr>
                <a:srgbClr val="000000"/>
              </a:buClr>
              <a:buSzPts val="1800"/>
              <a:buFont typeface="Noto Sans Symbols"/>
              <a:buChar char="▪"/>
            </a:pPr>
            <a:r>
              <a:rPr lang="fr-CA" sz="2400" b="0" i="0" u="none" strike="noStrike" cap="none" dirty="0">
                <a:solidFill>
                  <a:srgbClr val="000000"/>
                </a:solidFill>
                <a:latin typeface="Lato"/>
                <a:ea typeface="Lato"/>
                <a:cs typeface="Lato"/>
                <a:sym typeface="Lato"/>
              </a:rPr>
              <a:t>Quels buts souhaitez-vous atteindre?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90"/>
        <p:cNvGrpSpPr/>
        <p:nvPr/>
      </p:nvGrpSpPr>
      <p:grpSpPr>
        <a:xfrm>
          <a:off x="0" y="0"/>
          <a:ext cx="0" cy="0"/>
          <a:chOff x="0" y="0"/>
          <a:chExt cx="0" cy="0"/>
        </a:xfrm>
      </p:grpSpPr>
      <p:sp>
        <p:nvSpPr>
          <p:cNvPr id="391" name="Google Shape;391;p62"/>
          <p:cNvSpPr/>
          <p:nvPr>
            <p:custDataLst>
              <p:tags r:id="rId1"/>
            </p:custDataLst>
          </p:nvPr>
        </p:nvSpPr>
        <p:spPr>
          <a:xfrm>
            <a:off x="0" y="0"/>
            <a:ext cx="9144000" cy="5143500"/>
          </a:xfrm>
          <a:prstGeom prst="rect">
            <a:avLst/>
          </a:prstGeom>
          <a:solidFill>
            <a:srgbClr val="000000"/>
          </a:solidFill>
          <a:ln w="25400" cap="flat" cmpd="sng">
            <a:solidFill>
              <a:srgbClr val="1520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2" name="Google Shape;392;p62"/>
          <p:cNvSpPr txBox="1">
            <a:spLocks noGrp="1"/>
          </p:cNvSpPr>
          <p:nvPr>
            <p:ph type="title"/>
            <p:custDataLst>
              <p:tags r:id="rId2"/>
            </p:custDataLst>
          </p:nvPr>
        </p:nvSpPr>
        <p:spPr>
          <a:xfrm>
            <a:off x="1762650" y="1682250"/>
            <a:ext cx="5618700" cy="177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CA" sz="6000" b="1" dirty="0">
                <a:solidFill>
                  <a:schemeClr val="dk1"/>
                </a:solidFill>
                <a:latin typeface="Playfair Display"/>
                <a:ea typeface="Playfair Display"/>
                <a:cs typeface="Playfair Display"/>
                <a:sym typeface="Playfair Display"/>
              </a:rPr>
              <a:t>Pourquoi devrais-je investir là-dedans?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3"/>
          <p:cNvSpPr txBox="1">
            <a:spLocks noGrp="1"/>
          </p:cNvSpPr>
          <p:nvPr>
            <p:ph type="title"/>
            <p:custDataLst>
              <p:tags r:id="rId1"/>
            </p:custDataLst>
          </p:nvPr>
        </p:nvSpPr>
        <p:spPr>
          <a:xfrm>
            <a:off x="311700" y="44330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Valeur</a:t>
            </a:r>
          </a:p>
        </p:txBody>
      </p:sp>
      <p:sp>
        <p:nvSpPr>
          <p:cNvPr id="398" name="Google Shape;398;p63"/>
          <p:cNvSpPr txBox="1">
            <a:spLocks noGrp="1"/>
          </p:cNvSpPr>
          <p:nvPr>
            <p:ph type="body" idx="1"/>
            <p:custDataLst>
              <p:tags r:id="rId2"/>
            </p:custDataLst>
          </p:nvPr>
        </p:nvSpPr>
        <p:spPr>
          <a:xfrm>
            <a:off x="311700" y="1069400"/>
            <a:ext cx="4434867" cy="307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000" dirty="0">
                <a:solidFill>
                  <a:srgbClr val="000000"/>
                </a:solidFill>
              </a:rPr>
              <a:t>Démontrer que les essais et les analyses fondées sur des données probantes apportent une valeur ajoutée à votre organisation. </a:t>
            </a:r>
          </a:p>
          <a:p>
            <a:pPr marL="0" lvl="0" indent="0" algn="l" rtl="0">
              <a:lnSpc>
                <a:spcPct val="115000"/>
              </a:lnSpc>
              <a:spcBef>
                <a:spcPts val="1600"/>
              </a:spcBef>
              <a:spcAft>
                <a:spcPts val="1600"/>
              </a:spcAft>
              <a:buSzPts val="1800"/>
              <a:buNone/>
            </a:pPr>
            <a:r>
              <a:rPr lang="fr-CA" sz="2000" dirty="0">
                <a:solidFill>
                  <a:srgbClr val="000000"/>
                </a:solidFill>
              </a:rPr>
              <a:t>Convaincre les responsables de la capacité de mise à l’essai de l’UX de cerner les problèmes, de générer plus de trafic et de rendre les processus plus efficaces. </a:t>
            </a:r>
          </a:p>
        </p:txBody>
      </p:sp>
      <p:pic>
        <p:nvPicPr>
          <p:cNvPr id="4" name="Google Shape;399;p63">
            <a:extLst>
              <a:ext uri="{FF2B5EF4-FFF2-40B4-BE49-F238E27FC236}">
                <a16:creationId xmlns="" xmlns:a16="http://schemas.microsoft.com/office/drawing/2014/main" id="{77906FBC-9A83-4D9C-B558-75C147E4B6D6}"/>
              </a:ext>
            </a:extLst>
          </p:cNvPr>
          <p:cNvPicPr preferRelativeResize="0"/>
          <p:nvPr>
            <p:custDataLst>
              <p:tags r:id="rId3"/>
            </p:custDataLst>
          </p:nvPr>
        </p:nvPicPr>
        <p:blipFill rotWithShape="1">
          <a:blip r:embed="rId6">
            <a:alphaModFix/>
          </a:blip>
          <a:srcRect/>
          <a:stretch/>
        </p:blipFill>
        <p:spPr>
          <a:xfrm>
            <a:off x="4892686" y="1306460"/>
            <a:ext cx="3939614" cy="168168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4"/>
          <p:cNvSpPr txBox="1">
            <a:spLocks noGrp="1"/>
          </p:cNvSpPr>
          <p:nvPr>
            <p:ph type="title"/>
            <p:custDataLst>
              <p:tags r:id="rId1"/>
            </p:custDataLst>
          </p:nvPr>
        </p:nvSpPr>
        <p:spPr>
          <a:xfrm>
            <a:off x="311700" y="200159"/>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Quelle est la valeur des essais de convivialité?</a:t>
            </a:r>
          </a:p>
        </p:txBody>
      </p:sp>
      <p:sp>
        <p:nvSpPr>
          <p:cNvPr id="405" name="Google Shape;405;p64"/>
          <p:cNvSpPr txBox="1">
            <a:spLocks noGrp="1"/>
          </p:cNvSpPr>
          <p:nvPr>
            <p:ph type="body" idx="1"/>
            <p:custDataLst>
              <p:tags r:id="rId2"/>
            </p:custDataLst>
          </p:nvPr>
        </p:nvSpPr>
        <p:spPr>
          <a:xfrm>
            <a:off x="311700" y="1432029"/>
            <a:ext cx="3880993"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000" dirty="0">
                <a:solidFill>
                  <a:srgbClr val="000000"/>
                </a:solidFill>
              </a:rPr>
              <a:t>En général, les essais d’UX réduisent le risque d’erreurs des utilisateurs et augmentent la satisfaction de l’utilisateur.</a:t>
            </a:r>
          </a:p>
          <a:p>
            <a:pPr marL="0" lvl="0" indent="0" algn="l" rtl="0">
              <a:lnSpc>
                <a:spcPct val="115000"/>
              </a:lnSpc>
              <a:spcBef>
                <a:spcPts val="1600"/>
              </a:spcBef>
              <a:spcAft>
                <a:spcPts val="1600"/>
              </a:spcAft>
              <a:buSzPts val="1800"/>
              <a:buNone/>
            </a:pPr>
            <a:r>
              <a:rPr lang="fr-CA" sz="2000" dirty="0">
                <a:solidFill>
                  <a:srgbClr val="000000"/>
                </a:solidFill>
              </a:rPr>
              <a:t>Ce qui est sans doute plus important : les essais précoces d’UX vous permettent d’économiser du temps et de l’argent.</a:t>
            </a:r>
          </a:p>
        </p:txBody>
      </p:sp>
      <p:pic>
        <p:nvPicPr>
          <p:cNvPr id="4" name="Google Shape;406;p64">
            <a:extLst>
              <a:ext uri="{FF2B5EF4-FFF2-40B4-BE49-F238E27FC236}">
                <a16:creationId xmlns="" xmlns:a16="http://schemas.microsoft.com/office/drawing/2014/main" id="{D7D189AF-3E85-403F-9CA4-1FA2E8E5ED5C}"/>
              </a:ext>
            </a:extLst>
          </p:cNvPr>
          <p:cNvPicPr preferRelativeResize="0"/>
          <p:nvPr>
            <p:custDataLst>
              <p:tags r:id="rId3"/>
            </p:custDataLst>
          </p:nvPr>
        </p:nvPicPr>
        <p:blipFill rotWithShape="1">
          <a:blip r:embed="rId6">
            <a:alphaModFix/>
          </a:blip>
          <a:srcRect/>
          <a:stretch/>
        </p:blipFill>
        <p:spPr>
          <a:xfrm>
            <a:off x="4572000" y="1347893"/>
            <a:ext cx="3868801" cy="217621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title"/>
            <p:custDataLst>
              <p:tags r:id="rId1"/>
            </p:custDataLst>
          </p:nvPr>
        </p:nvSpPr>
        <p:spPr>
          <a:xfrm>
            <a:off x="311700" y="25550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3600" dirty="0">
                <a:solidFill>
                  <a:schemeClr val="accent5"/>
                </a:solidFill>
              </a:rPr>
              <a:t>Rendement du capital investi</a:t>
            </a:r>
          </a:p>
        </p:txBody>
      </p:sp>
      <p:pic>
        <p:nvPicPr>
          <p:cNvPr id="3" name="Google Shape;412;p65">
            <a:extLst>
              <a:ext uri="{FF2B5EF4-FFF2-40B4-BE49-F238E27FC236}">
                <a16:creationId xmlns="" xmlns:a16="http://schemas.microsoft.com/office/drawing/2014/main" id="{6B13C7C6-F11A-43A7-856A-E8A09B7295E9}"/>
              </a:ext>
            </a:extLst>
          </p:cNvPr>
          <p:cNvPicPr preferRelativeResize="0"/>
          <p:nvPr>
            <p:custDataLst>
              <p:tags r:id="rId2"/>
            </p:custDataLst>
          </p:nvPr>
        </p:nvPicPr>
        <p:blipFill rotWithShape="1">
          <a:blip r:embed="rId5">
            <a:alphaModFix/>
          </a:blip>
          <a:srcRect/>
          <a:stretch/>
        </p:blipFill>
        <p:spPr>
          <a:xfrm>
            <a:off x="1355080" y="1091573"/>
            <a:ext cx="6293451" cy="352784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6"/>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Mesure du rendement</a:t>
            </a:r>
          </a:p>
        </p:txBody>
      </p:sp>
      <p:sp>
        <p:nvSpPr>
          <p:cNvPr id="418" name="Google Shape;418;p66"/>
          <p:cNvSpPr txBox="1">
            <a:spLocks noGrp="1"/>
          </p:cNvSpPr>
          <p:nvPr>
            <p:ph type="body" idx="1"/>
            <p:custDataLst>
              <p:tags r:id="rId2"/>
            </p:custDataLst>
          </p:nvPr>
        </p:nvSpPr>
        <p:spPr>
          <a:xfrm>
            <a:off x="311700" y="1146736"/>
            <a:ext cx="47481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fr-CA" sz="1600" dirty="0">
                <a:solidFill>
                  <a:srgbClr val="000000"/>
                </a:solidFill>
              </a:rPr>
              <a:t>Le Cadre de responsabilisation de gestion s’accompagne d’une évaluation annuelle des pratiques de gestion et des progrès réalisés par rapport aux priorités pangouvernementales.</a:t>
            </a:r>
          </a:p>
          <a:p>
            <a:pPr marL="0" lvl="0" indent="0" algn="l" rtl="0">
              <a:lnSpc>
                <a:spcPct val="100000"/>
              </a:lnSpc>
              <a:spcBef>
                <a:spcPts val="1600"/>
              </a:spcBef>
              <a:spcAft>
                <a:spcPts val="0"/>
              </a:spcAft>
              <a:buSzPts val="1800"/>
              <a:buNone/>
            </a:pPr>
            <a:r>
              <a:rPr lang="fr-CA" sz="1600" dirty="0">
                <a:solidFill>
                  <a:srgbClr val="000000"/>
                </a:solidFill>
              </a:rPr>
              <a:t>En fin de compte, la gestion est évaluée en fonction des progrès dans des domaines précis.</a:t>
            </a:r>
          </a:p>
          <a:p>
            <a:pPr marL="0" lvl="0" indent="0" algn="l" rtl="0">
              <a:lnSpc>
                <a:spcPct val="100000"/>
              </a:lnSpc>
              <a:spcBef>
                <a:spcPts val="1600"/>
              </a:spcBef>
              <a:spcAft>
                <a:spcPts val="1600"/>
              </a:spcAft>
              <a:buSzPts val="1800"/>
              <a:buNone/>
            </a:pPr>
            <a:r>
              <a:rPr lang="fr-CA" sz="1600" dirty="0">
                <a:solidFill>
                  <a:srgbClr val="000000"/>
                </a:solidFill>
              </a:rPr>
              <a:t>Les constatations, les recommandations et les résultats démontrables concernant l’UX ne font pas qu’améliorer le site. Ils donnent également lieu à des évaluations favorables de la haute direction. </a:t>
            </a:r>
          </a:p>
        </p:txBody>
      </p:sp>
      <p:pic>
        <p:nvPicPr>
          <p:cNvPr id="4" name="Google Shape;419;p66">
            <a:extLst>
              <a:ext uri="{FF2B5EF4-FFF2-40B4-BE49-F238E27FC236}">
                <a16:creationId xmlns="" xmlns:a16="http://schemas.microsoft.com/office/drawing/2014/main" id="{17FD1465-4452-43C7-915B-80C2045441D8}"/>
              </a:ext>
            </a:extLst>
          </p:cNvPr>
          <p:cNvPicPr preferRelativeResize="0"/>
          <p:nvPr>
            <p:custDataLst>
              <p:tags r:id="rId3"/>
            </p:custDataLst>
          </p:nvPr>
        </p:nvPicPr>
        <p:blipFill rotWithShape="1">
          <a:blip r:embed="rId6">
            <a:alphaModFix/>
          </a:blip>
          <a:srcRect/>
          <a:stretch/>
        </p:blipFill>
        <p:spPr>
          <a:xfrm>
            <a:off x="5154050" y="1337950"/>
            <a:ext cx="3779399" cy="272239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7"/>
          <p:cNvSpPr txBox="1">
            <a:spLocks noGrp="1"/>
          </p:cNvSpPr>
          <p:nvPr>
            <p:ph type="title"/>
            <p:custDataLst>
              <p:tags r:id="rId1"/>
            </p:custDataLst>
          </p:nvPr>
        </p:nvSpPr>
        <p:spPr>
          <a:xfrm>
            <a:off x="311700" y="307325"/>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3600" dirty="0">
                <a:solidFill>
                  <a:schemeClr val="accent5"/>
                </a:solidFill>
              </a:rPr>
              <a:t>Exemple d’essai de convivialité</a:t>
            </a:r>
          </a:p>
        </p:txBody>
      </p:sp>
      <p:pic>
        <p:nvPicPr>
          <p:cNvPr id="3" name="Google Shape;425;p67" title="screen.mp4">
            <a:hlinkClick r:id="rId5"/>
            <a:extLst>
              <a:ext uri="{FF2B5EF4-FFF2-40B4-BE49-F238E27FC236}">
                <a16:creationId xmlns="" xmlns:a16="http://schemas.microsoft.com/office/drawing/2014/main" id="{6B9CE196-1FD9-4509-B4DE-9CBC618AC85A}"/>
              </a:ext>
            </a:extLst>
          </p:cNvPr>
          <p:cNvPicPr preferRelativeResize="0"/>
          <p:nvPr>
            <p:custDataLst>
              <p:tags r:id="rId2"/>
            </p:custDataLst>
          </p:nvPr>
        </p:nvPicPr>
        <p:blipFill rotWithShape="1">
          <a:blip r:embed="rId6">
            <a:alphaModFix/>
          </a:blip>
          <a:srcRect/>
          <a:stretch/>
        </p:blipFill>
        <p:spPr>
          <a:xfrm>
            <a:off x="1503648" y="1129852"/>
            <a:ext cx="6136703" cy="37109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8"/>
          <p:cNvSpPr txBox="1">
            <a:spLocks noGrp="1"/>
          </p:cNvSpPr>
          <p:nvPr>
            <p:ph type="title"/>
            <p:custDataLst>
              <p:tags r:id="rId1"/>
            </p:custDataLst>
          </p:nvPr>
        </p:nvSpPr>
        <p:spPr>
          <a:xfrm>
            <a:off x="311700" y="1081306"/>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Écriture claire et visualisation des données</a:t>
            </a:r>
          </a:p>
        </p:txBody>
      </p:sp>
      <p:sp>
        <p:nvSpPr>
          <p:cNvPr id="431" name="Google Shape;431;p68"/>
          <p:cNvSpPr txBox="1">
            <a:spLocks noGrp="1"/>
          </p:cNvSpPr>
          <p:nvPr>
            <p:ph type="body" idx="1"/>
            <p:custDataLst>
              <p:tags r:id="rId2"/>
            </p:custDataLst>
          </p:nvPr>
        </p:nvSpPr>
        <p:spPr>
          <a:xfrm>
            <a:off x="311700" y="2204696"/>
            <a:ext cx="7613100" cy="116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fr-CA" sz="2400" dirty="0">
                <a:solidFill>
                  <a:srgbClr val="000000"/>
                </a:solidFill>
              </a:rPr>
              <a:t>Pour exprimer la valeur des essais, </a:t>
            </a:r>
            <a:r>
              <a:rPr lang="fr-CA" sz="2400" b="1" dirty="0">
                <a:solidFill>
                  <a:srgbClr val="000000"/>
                </a:solidFill>
              </a:rPr>
              <a:t>visualisez vos données </a:t>
            </a:r>
            <a:r>
              <a:rPr lang="fr-CA" sz="2400" dirty="0">
                <a:solidFill>
                  <a:srgbClr val="000000"/>
                </a:solidFill>
              </a:rPr>
              <a:t>et </a:t>
            </a:r>
            <a:r>
              <a:rPr lang="fr-CA" sz="2400" b="1" dirty="0">
                <a:solidFill>
                  <a:srgbClr val="000000"/>
                </a:solidFill>
              </a:rPr>
              <a:t>écrivez </a:t>
            </a:r>
            <a:r>
              <a:rPr lang="fr-CA" sz="2400" dirty="0">
                <a:solidFill>
                  <a:srgbClr val="000000"/>
                </a:solidFill>
              </a:rPr>
              <a:t>aussi </a:t>
            </a:r>
            <a:r>
              <a:rPr lang="fr-CA" sz="2400" b="1" dirty="0">
                <a:solidFill>
                  <a:srgbClr val="000000"/>
                </a:solidFill>
              </a:rPr>
              <a:t>clairement</a:t>
            </a:r>
            <a:r>
              <a:rPr lang="fr-CA" sz="2400" dirty="0">
                <a:solidFill>
                  <a:srgbClr val="000000"/>
                </a:solidFill>
              </a:rPr>
              <a:t> et </a:t>
            </a:r>
            <a:r>
              <a:rPr lang="fr-CA" sz="2400" b="1" dirty="0">
                <a:solidFill>
                  <a:srgbClr val="000000"/>
                </a:solidFill>
              </a:rPr>
              <a:t>simplement</a:t>
            </a:r>
            <a:r>
              <a:rPr lang="fr-CA" sz="2400" dirty="0">
                <a:solidFill>
                  <a:srgbClr val="000000"/>
                </a:solidFill>
              </a:rPr>
              <a:t> que possible.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9"/>
          <p:cNvSpPr txBox="1">
            <a:spLocks noGrp="1"/>
          </p:cNvSpPr>
          <p:nvPr>
            <p:ph type="title"/>
            <p:custDataLst>
              <p:tags r:id="rId1"/>
            </p:custDataLst>
          </p:nvPr>
        </p:nvSpPr>
        <p:spPr>
          <a:xfrm>
            <a:off x="1041421" y="1401228"/>
            <a:ext cx="41994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6000" dirty="0">
                <a:solidFill>
                  <a:schemeClr val="accent5"/>
                </a:solidFill>
              </a:rPr>
              <a:t>Allez droit au but.</a:t>
            </a:r>
          </a:p>
        </p:txBody>
      </p:sp>
      <p:pic>
        <p:nvPicPr>
          <p:cNvPr id="437" name="Google Shape;437;p69"/>
          <p:cNvPicPr preferRelativeResize="0"/>
          <p:nvPr>
            <p:custDataLst>
              <p:tags r:id="rId2"/>
            </p:custDataLst>
          </p:nvPr>
        </p:nvPicPr>
        <p:blipFill rotWithShape="1">
          <a:blip r:embed="rId5">
            <a:alphaModFix/>
          </a:blip>
          <a:srcRect/>
          <a:stretch/>
        </p:blipFill>
        <p:spPr>
          <a:xfrm>
            <a:off x="5411893" y="89465"/>
            <a:ext cx="3534075" cy="494769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0"/>
          <p:cNvSpPr txBox="1">
            <a:spLocks noGrp="1"/>
          </p:cNvSpPr>
          <p:nvPr>
            <p:ph type="body" idx="1"/>
            <p:custDataLst>
              <p:tags r:id="rId1"/>
            </p:custDataLst>
          </p:nvPr>
        </p:nvSpPr>
        <p:spPr>
          <a:xfrm>
            <a:off x="823951" y="800914"/>
            <a:ext cx="2916776" cy="196833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fr-CA" sz="9600" b="1" dirty="0">
                <a:solidFill>
                  <a:srgbClr val="000000"/>
                </a:solidFill>
              </a:rPr>
              <a:t>75 %</a:t>
            </a:r>
          </a:p>
        </p:txBody>
      </p:sp>
      <p:sp>
        <p:nvSpPr>
          <p:cNvPr id="443" name="Google Shape;443;p70"/>
          <p:cNvSpPr/>
          <p:nvPr>
            <p:custDataLst>
              <p:tags r:id="rId2"/>
            </p:custDataLst>
          </p:nvPr>
        </p:nvSpPr>
        <p:spPr>
          <a:xfrm>
            <a:off x="4157737" y="1456267"/>
            <a:ext cx="921173" cy="921173"/>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CA" sz="1400" b="0" i="0" u="none" strike="noStrike" cap="none" dirty="0">
                <a:solidFill>
                  <a:schemeClr val="lt1"/>
                </a:solidFill>
                <a:latin typeface="Arial"/>
                <a:ea typeface="Arial"/>
                <a:cs typeface="Arial"/>
                <a:sym typeface="Arial"/>
              </a:rPr>
              <a:t>  </a:t>
            </a:r>
          </a:p>
        </p:txBody>
      </p:sp>
      <p:sp>
        <p:nvSpPr>
          <p:cNvPr id="444" name="Google Shape;444;p70"/>
          <p:cNvSpPr txBox="1"/>
          <p:nvPr>
            <p:custDataLst>
              <p:tags r:id="rId3"/>
            </p:custDataLst>
          </p:nvPr>
        </p:nvSpPr>
        <p:spPr>
          <a:xfrm>
            <a:off x="4157737" y="1474595"/>
            <a:ext cx="921173"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200"/>
              <a:buFont typeface="Playfair Display"/>
              <a:buNone/>
            </a:pPr>
            <a:r>
              <a:rPr lang="fr-CA" sz="1600" b="1" i="0" u="none" strike="noStrike" cap="none" dirty="0">
                <a:solidFill>
                  <a:schemeClr val="lt1"/>
                </a:solidFill>
                <a:latin typeface="Lato"/>
                <a:ea typeface="Lato"/>
                <a:cs typeface="Lato"/>
                <a:sym typeface="Lato"/>
              </a:rPr>
              <a:t>par rapport à</a:t>
            </a:r>
          </a:p>
        </p:txBody>
      </p:sp>
      <p:sp>
        <p:nvSpPr>
          <p:cNvPr id="445" name="Google Shape;445;p70"/>
          <p:cNvSpPr/>
          <p:nvPr>
            <p:custDataLst>
              <p:tags r:id="rId4"/>
            </p:custDataLst>
          </p:nvPr>
        </p:nvSpPr>
        <p:spPr>
          <a:xfrm>
            <a:off x="1238596" y="2259388"/>
            <a:ext cx="1781782"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fr-CA" sz="1400" b="1" i="0" u="none" strike="noStrike" cap="none" dirty="0">
                <a:solidFill>
                  <a:schemeClr val="dk1"/>
                </a:solidFill>
                <a:latin typeface="Arial"/>
                <a:ea typeface="Arial"/>
                <a:cs typeface="Arial"/>
                <a:sym typeface="Arial"/>
              </a:rPr>
              <a:t>sont des femmes</a:t>
            </a:r>
          </a:p>
        </p:txBody>
      </p:sp>
      <p:pic>
        <p:nvPicPr>
          <p:cNvPr id="446" name="Google Shape;446;p70"/>
          <p:cNvPicPr preferRelativeResize="0"/>
          <p:nvPr>
            <p:custDataLst>
              <p:tags r:id="rId5"/>
            </p:custDataLst>
          </p:nvPr>
        </p:nvPicPr>
        <p:blipFill rotWithShape="1">
          <a:blip r:embed="rId14">
            <a:alphaModFix/>
          </a:blip>
          <a:srcRect/>
          <a:stretch/>
        </p:blipFill>
        <p:spPr>
          <a:xfrm>
            <a:off x="1099715" y="3677656"/>
            <a:ext cx="1920663" cy="777490"/>
          </a:xfrm>
          <a:prstGeom prst="rect">
            <a:avLst/>
          </a:prstGeom>
          <a:noFill/>
          <a:ln>
            <a:noFill/>
          </a:ln>
        </p:spPr>
      </p:pic>
      <p:pic>
        <p:nvPicPr>
          <p:cNvPr id="447" name="Google Shape;447;p70"/>
          <p:cNvPicPr preferRelativeResize="0"/>
          <p:nvPr>
            <p:custDataLst>
              <p:tags r:id="rId6"/>
            </p:custDataLst>
          </p:nvPr>
        </p:nvPicPr>
        <p:blipFill rotWithShape="1">
          <a:blip r:embed="rId15">
            <a:alphaModFix/>
          </a:blip>
          <a:srcRect/>
          <a:stretch/>
        </p:blipFill>
        <p:spPr>
          <a:xfrm>
            <a:off x="6111338" y="3690834"/>
            <a:ext cx="1920663" cy="764312"/>
          </a:xfrm>
          <a:prstGeom prst="rect">
            <a:avLst/>
          </a:prstGeom>
          <a:noFill/>
          <a:ln>
            <a:noFill/>
          </a:ln>
        </p:spPr>
      </p:pic>
      <p:pic>
        <p:nvPicPr>
          <p:cNvPr id="448" name="Google Shape;448;p70"/>
          <p:cNvPicPr preferRelativeResize="0"/>
          <p:nvPr>
            <p:custDataLst>
              <p:tags r:id="rId7"/>
            </p:custDataLst>
          </p:nvPr>
        </p:nvPicPr>
        <p:blipFill rotWithShape="1">
          <a:blip r:embed="rId16">
            <a:alphaModFix/>
          </a:blip>
          <a:srcRect/>
          <a:stretch/>
        </p:blipFill>
        <p:spPr>
          <a:xfrm>
            <a:off x="6130489" y="871520"/>
            <a:ext cx="1901512" cy="1897731"/>
          </a:xfrm>
          <a:prstGeom prst="rect">
            <a:avLst/>
          </a:prstGeom>
          <a:noFill/>
          <a:ln>
            <a:noFill/>
          </a:ln>
        </p:spPr>
      </p:pic>
      <p:sp>
        <p:nvSpPr>
          <p:cNvPr id="449" name="Google Shape;449;p70"/>
          <p:cNvSpPr txBox="1"/>
          <p:nvPr>
            <p:custDataLst>
              <p:tags r:id="rId8"/>
            </p:custDataLst>
          </p:nvPr>
        </p:nvSpPr>
        <p:spPr>
          <a:xfrm>
            <a:off x="6506376" y="2024938"/>
            <a:ext cx="1240997"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fr-CA" sz="1400" b="0" i="0" u="none" strike="noStrike" cap="none" dirty="0">
                <a:solidFill>
                  <a:schemeClr val="lt1"/>
                </a:solidFill>
                <a:latin typeface="Arial"/>
                <a:ea typeface="Arial"/>
                <a:cs typeface="Arial"/>
                <a:sym typeface="Arial"/>
              </a:rPr>
              <a:t>Femmes</a:t>
            </a:r>
            <a:br>
              <a:rPr lang="fr-CA" sz="1400" b="0" i="0" u="none" strike="noStrike" cap="none" dirty="0">
                <a:solidFill>
                  <a:schemeClr val="lt1"/>
                </a:solidFill>
                <a:latin typeface="Arial"/>
                <a:ea typeface="Arial"/>
                <a:cs typeface="Arial"/>
                <a:sym typeface="Arial"/>
              </a:rPr>
            </a:br>
            <a:r>
              <a:rPr lang="fr-CA" sz="1400" b="0" i="0" u="none" strike="noStrike" cap="none" dirty="0">
                <a:solidFill>
                  <a:schemeClr val="lt1"/>
                </a:solidFill>
                <a:latin typeface="Arial"/>
                <a:ea typeface="Arial"/>
                <a:cs typeface="Arial"/>
                <a:sym typeface="Arial"/>
              </a:rPr>
              <a:t>75 %</a:t>
            </a:r>
          </a:p>
        </p:txBody>
      </p:sp>
      <p:sp>
        <p:nvSpPr>
          <p:cNvPr id="450" name="Google Shape;450;p70"/>
          <p:cNvSpPr txBox="1"/>
          <p:nvPr>
            <p:custDataLst>
              <p:tags r:id="rId9"/>
            </p:custDataLst>
          </p:nvPr>
        </p:nvSpPr>
        <p:spPr>
          <a:xfrm>
            <a:off x="6039016" y="1259551"/>
            <a:ext cx="1240997"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fr-CA" sz="1400" b="0" i="0" u="none" strike="noStrike" cap="none" dirty="0">
                <a:solidFill>
                  <a:schemeClr val="lt1"/>
                </a:solidFill>
                <a:latin typeface="Arial"/>
                <a:ea typeface="Arial"/>
                <a:cs typeface="Arial"/>
                <a:sym typeface="Arial"/>
              </a:rPr>
              <a:t>Hommes</a:t>
            </a:r>
            <a:br>
              <a:rPr lang="fr-CA" sz="1400" b="0" i="0" u="none" strike="noStrike" cap="none" dirty="0">
                <a:solidFill>
                  <a:schemeClr val="lt1"/>
                </a:solidFill>
                <a:latin typeface="Arial"/>
                <a:ea typeface="Arial"/>
                <a:cs typeface="Arial"/>
                <a:sym typeface="Arial"/>
              </a:rPr>
            </a:br>
            <a:r>
              <a:rPr lang="fr-CA" sz="1400" b="0" i="0" u="none" strike="noStrike" cap="none" dirty="0">
                <a:solidFill>
                  <a:schemeClr val="lt1"/>
                </a:solidFill>
                <a:latin typeface="Arial"/>
                <a:ea typeface="Arial"/>
                <a:cs typeface="Arial"/>
                <a:sym typeface="Arial"/>
              </a:rPr>
              <a:t>25 %</a:t>
            </a:r>
          </a:p>
        </p:txBody>
      </p:sp>
      <p:cxnSp>
        <p:nvCxnSpPr>
          <p:cNvPr id="451" name="Google Shape;451;p70"/>
          <p:cNvCxnSpPr/>
          <p:nvPr>
            <p:custDataLst>
              <p:tags r:id="rId10"/>
            </p:custDataLst>
          </p:nvPr>
        </p:nvCxnSpPr>
        <p:spPr>
          <a:xfrm>
            <a:off x="460587" y="3190240"/>
            <a:ext cx="3217333" cy="0"/>
          </a:xfrm>
          <a:prstGeom prst="straightConnector1">
            <a:avLst/>
          </a:prstGeom>
          <a:noFill/>
          <a:ln w="9525" cap="flat" cmpd="sng">
            <a:solidFill>
              <a:srgbClr val="1C2B2F"/>
            </a:solidFill>
            <a:prstDash val="solid"/>
            <a:round/>
            <a:headEnd type="none" w="sm" len="sm"/>
            <a:tailEnd type="none" w="sm" len="sm"/>
          </a:ln>
        </p:spPr>
      </p:cxnSp>
      <p:cxnSp>
        <p:nvCxnSpPr>
          <p:cNvPr id="452" name="Google Shape;452;p70"/>
          <p:cNvCxnSpPr/>
          <p:nvPr>
            <p:custDataLst>
              <p:tags r:id="rId11"/>
            </p:custDataLst>
          </p:nvPr>
        </p:nvCxnSpPr>
        <p:spPr>
          <a:xfrm>
            <a:off x="5310293" y="3190240"/>
            <a:ext cx="3217333" cy="0"/>
          </a:xfrm>
          <a:prstGeom prst="straightConnector1">
            <a:avLst/>
          </a:prstGeom>
          <a:noFill/>
          <a:ln w="9525" cap="flat" cmpd="sng">
            <a:solidFill>
              <a:srgbClr val="1C2B2F"/>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3600" b="1" dirty="0">
                <a:solidFill>
                  <a:schemeClr val="accent5"/>
                </a:solidFill>
              </a:rPr>
              <a:t>Définition</a:t>
            </a:r>
          </a:p>
        </p:txBody>
      </p:sp>
      <p:sp>
        <p:nvSpPr>
          <p:cNvPr id="88" name="Google Shape;88;p17"/>
          <p:cNvSpPr txBox="1">
            <a:spLocks noGrp="1"/>
          </p:cNvSpPr>
          <p:nvPr>
            <p:ph type="body" idx="1"/>
            <p:custDataLst>
              <p:tags r:id="rId2"/>
            </p:custDataLst>
          </p:nvPr>
        </p:nvSpPr>
        <p:spPr>
          <a:xfrm>
            <a:off x="311700" y="1073579"/>
            <a:ext cx="42603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dirty="0">
                <a:solidFill>
                  <a:srgbClr val="000000"/>
                </a:solidFill>
              </a:rPr>
              <a:t>La prise de </a:t>
            </a:r>
            <a:r>
              <a:rPr lang="fr-CA" dirty="0" smtClean="0">
                <a:solidFill>
                  <a:srgbClr val="000000"/>
                </a:solidFill>
              </a:rPr>
              <a:t>décisions </a:t>
            </a:r>
            <a:r>
              <a:rPr lang="fr-CA" dirty="0">
                <a:solidFill>
                  <a:srgbClr val="000000"/>
                </a:solidFill>
              </a:rPr>
              <a:t>fondée sur des données probantes est un processus qui permet de prendre des décisions au sujet des programmes, des pratiques ou des politiques, en se fondant sur les meilleures données probantes disponibles les plus récentes.</a:t>
            </a:r>
          </a:p>
          <a:p>
            <a:pPr marL="0" lvl="0" indent="0" algn="l" rtl="0">
              <a:lnSpc>
                <a:spcPct val="115000"/>
              </a:lnSpc>
              <a:spcBef>
                <a:spcPts val="1600"/>
              </a:spcBef>
              <a:spcAft>
                <a:spcPts val="1600"/>
              </a:spcAft>
              <a:buClr>
                <a:srgbClr val="000000"/>
              </a:buClr>
              <a:buSzPts val="1100"/>
              <a:buFont typeface="Arial"/>
              <a:buNone/>
            </a:pPr>
            <a:r>
              <a:rPr lang="fr-CA" dirty="0">
                <a:solidFill>
                  <a:srgbClr val="000000"/>
                </a:solidFill>
              </a:rPr>
              <a:t>Les produits finaux d’une prise de décision fondée sur des données probantes sont les </a:t>
            </a:r>
            <a:r>
              <a:rPr lang="fr-CA" b="1" dirty="0">
                <a:solidFill>
                  <a:srgbClr val="000000"/>
                </a:solidFill>
              </a:rPr>
              <a:t>renseignements d’affaires.</a:t>
            </a:r>
          </a:p>
        </p:txBody>
      </p:sp>
      <p:pic>
        <p:nvPicPr>
          <p:cNvPr id="4" name="Google Shape;89;p17">
            <a:extLst>
              <a:ext uri="{FF2B5EF4-FFF2-40B4-BE49-F238E27FC236}">
                <a16:creationId xmlns="" xmlns:a16="http://schemas.microsoft.com/office/drawing/2014/main" id="{54B19ECA-B189-4E2F-A00C-8E14BED93E63}"/>
              </a:ext>
            </a:extLst>
          </p:cNvPr>
          <p:cNvPicPr preferRelativeResize="0"/>
          <p:nvPr>
            <p:custDataLst>
              <p:tags r:id="rId3"/>
            </p:custDataLst>
          </p:nvPr>
        </p:nvPicPr>
        <p:blipFill rotWithShape="1">
          <a:blip r:embed="rId6">
            <a:alphaModFix/>
          </a:blip>
          <a:srcRect/>
          <a:stretch/>
        </p:blipFill>
        <p:spPr>
          <a:xfrm>
            <a:off x="4724400" y="1169850"/>
            <a:ext cx="4267200" cy="357646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2" name="Google Shape;457;p71">
            <a:extLst>
              <a:ext uri="{FF2B5EF4-FFF2-40B4-BE49-F238E27FC236}">
                <a16:creationId xmlns="" xmlns:a16="http://schemas.microsoft.com/office/drawing/2014/main" id="{E9770839-8A9A-45FF-BA40-5B1252CCD9E2}"/>
              </a:ext>
            </a:extLst>
          </p:cNvPr>
          <p:cNvPicPr preferRelativeResize="0"/>
          <p:nvPr>
            <p:custDataLst>
              <p:tags r:id="rId1"/>
            </p:custDataLst>
          </p:nvPr>
        </p:nvPicPr>
        <p:blipFill rotWithShape="1">
          <a:blip r:embed="rId4">
            <a:alphaModFix/>
          </a:blip>
          <a:srcRect/>
          <a:stretch/>
        </p:blipFill>
        <p:spPr>
          <a:xfrm>
            <a:off x="2734056" y="152400"/>
            <a:ext cx="3682081"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1"/>
        <p:cNvGrpSpPr/>
        <p:nvPr/>
      </p:nvGrpSpPr>
      <p:grpSpPr>
        <a:xfrm>
          <a:off x="0" y="0"/>
          <a:ext cx="0" cy="0"/>
          <a:chOff x="0" y="0"/>
          <a:chExt cx="0" cy="0"/>
        </a:xfrm>
      </p:grpSpPr>
      <p:sp>
        <p:nvSpPr>
          <p:cNvPr id="462" name="Google Shape;462;p72"/>
          <p:cNvSpPr txBox="1">
            <a:spLocks noGrp="1"/>
          </p:cNvSpPr>
          <p:nvPr>
            <p:ph type="title"/>
            <p:custDataLst>
              <p:tags r:id="rId1"/>
            </p:custDataLst>
          </p:nvPr>
        </p:nvSpPr>
        <p:spPr>
          <a:xfrm>
            <a:off x="509550" y="1423875"/>
            <a:ext cx="8124900"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CA" sz="3600" b="1" dirty="0">
                <a:solidFill>
                  <a:schemeClr val="accent5"/>
                </a:solidFill>
                <a:latin typeface="Playfair Display"/>
                <a:ea typeface="Playfair Display"/>
                <a:cs typeface="Playfair Display"/>
                <a:sym typeface="Playfair Display"/>
              </a:rPr>
              <a:t>Comment formuler votre demande</a:t>
            </a:r>
            <a:br>
              <a:rPr lang="fr-CA" sz="3600" b="1" dirty="0">
                <a:solidFill>
                  <a:schemeClr val="accent5"/>
                </a:solidFill>
                <a:latin typeface="Playfair Display"/>
                <a:ea typeface="Playfair Display"/>
                <a:cs typeface="Playfair Display"/>
                <a:sym typeface="Playfair Display"/>
              </a:rPr>
            </a:br>
            <a:r>
              <a:rPr lang="fr-CA" sz="3600" b="1" dirty="0">
                <a:solidFill>
                  <a:schemeClr val="accent5"/>
                </a:solidFill>
                <a:latin typeface="Playfair Display"/>
                <a:ea typeface="Playfair Display"/>
                <a:cs typeface="Playfair Display"/>
                <a:sym typeface="Playfair Display"/>
              </a:rPr>
              <a:t>dans un contexte plus large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3"/>
          <p:cNvSpPr txBox="1"/>
          <p:nvPr>
            <p:custDataLst>
              <p:tags r:id="rId1"/>
            </p:custDataLst>
          </p:nvPr>
        </p:nvSpPr>
        <p:spPr>
          <a:xfrm>
            <a:off x="4775326" y="1017450"/>
            <a:ext cx="3921633"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600"/>
              </a:spcBef>
              <a:spcAft>
                <a:spcPts val="0"/>
              </a:spcAft>
              <a:buClr>
                <a:schemeClr val="dk2"/>
              </a:buClr>
              <a:buSzPts val="1800"/>
              <a:buFont typeface="Lato"/>
              <a:buNone/>
            </a:pPr>
            <a:r>
              <a:rPr lang="fr-CA" sz="2400" b="0" i="0" u="none" strike="noStrike" cap="none" dirty="0">
                <a:solidFill>
                  <a:srgbClr val="000000"/>
                </a:solidFill>
                <a:latin typeface="Lato"/>
                <a:ea typeface="Lato"/>
                <a:cs typeface="Lato"/>
                <a:sym typeface="Lato"/>
              </a:rPr>
              <a:t>Les trois objectifs cernés sont les suivants :</a:t>
            </a:r>
          </a:p>
          <a:p>
            <a:pPr marL="457200" marR="0" lvl="0" indent="-342900" algn="l" rtl="0">
              <a:lnSpc>
                <a:spcPct val="100000"/>
              </a:lnSpc>
              <a:spcBef>
                <a:spcPts val="1600"/>
              </a:spcBef>
              <a:spcAft>
                <a:spcPts val="0"/>
              </a:spcAft>
              <a:buClr>
                <a:srgbClr val="000000"/>
              </a:buClr>
              <a:buSzPts val="1800"/>
              <a:buFont typeface="Noto Sans Symbols"/>
              <a:buChar char="▪"/>
            </a:pPr>
            <a:r>
              <a:rPr lang="fr-CA" sz="2400" b="0" i="0" u="none" strike="noStrike" cap="none" dirty="0">
                <a:solidFill>
                  <a:srgbClr val="000000"/>
                </a:solidFill>
                <a:latin typeface="Lato"/>
                <a:ea typeface="Lato"/>
                <a:cs typeface="Lato"/>
                <a:sym typeface="Lato"/>
              </a:rPr>
              <a:t>Agile</a:t>
            </a:r>
          </a:p>
          <a:p>
            <a:pPr marL="457200" marR="0" lvl="0" indent="-342900" algn="l" rtl="0">
              <a:lnSpc>
                <a:spcPct val="100000"/>
              </a:lnSpc>
              <a:spcBef>
                <a:spcPts val="0"/>
              </a:spcBef>
              <a:spcAft>
                <a:spcPts val="0"/>
              </a:spcAft>
              <a:buClr>
                <a:srgbClr val="000000"/>
              </a:buClr>
              <a:buSzPts val="1800"/>
              <a:buFont typeface="Noto Sans Symbols"/>
              <a:buChar char="▪"/>
            </a:pPr>
            <a:r>
              <a:rPr lang="fr-CA" sz="2400" b="0" i="0" u="none" strike="noStrike" cap="none" dirty="0">
                <a:solidFill>
                  <a:srgbClr val="000000"/>
                </a:solidFill>
                <a:latin typeface="Lato"/>
                <a:ea typeface="Lato"/>
                <a:cs typeface="Lato"/>
                <a:sym typeface="Lato"/>
              </a:rPr>
              <a:t>Inclusif</a:t>
            </a:r>
          </a:p>
          <a:p>
            <a:pPr marL="457200" marR="0" lvl="0" indent="-342900" algn="l" rtl="0">
              <a:lnSpc>
                <a:spcPct val="100000"/>
              </a:lnSpc>
              <a:spcBef>
                <a:spcPts val="0"/>
              </a:spcBef>
              <a:spcAft>
                <a:spcPts val="0"/>
              </a:spcAft>
              <a:buClr>
                <a:srgbClr val="000000"/>
              </a:buClr>
              <a:buSzPts val="1800"/>
              <a:buFont typeface="Noto Sans Symbols"/>
              <a:buChar char="▪"/>
            </a:pPr>
            <a:r>
              <a:rPr lang="fr-CA" sz="2400" b="0" i="0" u="none" strike="noStrike" cap="none" dirty="0">
                <a:solidFill>
                  <a:srgbClr val="000000"/>
                </a:solidFill>
                <a:latin typeface="Lato"/>
                <a:ea typeface="Lato"/>
                <a:cs typeface="Lato"/>
                <a:sym typeface="Lato"/>
              </a:rPr>
              <a:t>Outillé</a:t>
            </a:r>
          </a:p>
        </p:txBody>
      </p:sp>
      <p:sp>
        <p:nvSpPr>
          <p:cNvPr id="468" name="Google Shape;468;p73"/>
          <p:cNvSpPr txBox="1">
            <a:spLocks noGrp="1"/>
          </p:cNvSpPr>
          <p:nvPr>
            <p:ph type="title"/>
            <p:custDataLst>
              <p:tags r:id="rId2"/>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Après 2020</a:t>
            </a:r>
          </a:p>
        </p:txBody>
      </p:sp>
      <p:sp>
        <p:nvSpPr>
          <p:cNvPr id="469" name="Google Shape;469;p73"/>
          <p:cNvSpPr txBox="1">
            <a:spLocks noGrp="1"/>
          </p:cNvSpPr>
          <p:nvPr>
            <p:ph type="body" idx="1"/>
            <p:custDataLst>
              <p:tags r:id="rId3"/>
            </p:custDataLst>
          </p:nvPr>
        </p:nvSpPr>
        <p:spPr>
          <a:xfrm>
            <a:off x="311700" y="1061035"/>
            <a:ext cx="4177173"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fr-CA" sz="2400" dirty="0" smtClean="0">
                <a:solidFill>
                  <a:srgbClr val="000000"/>
                </a:solidFill>
              </a:rPr>
              <a:t>En 2013, nous avons lancé Objectif 2020 en vue d’accroître l’esprit d’innovation et de collaboration dans l’ensemble de la fonction publique.</a:t>
            </a:r>
          </a:p>
          <a:p>
            <a:pPr marL="0" lvl="0" indent="0" algn="l" rtl="0">
              <a:lnSpc>
                <a:spcPct val="100000"/>
              </a:lnSpc>
              <a:spcBef>
                <a:spcPts val="1600"/>
              </a:spcBef>
              <a:spcAft>
                <a:spcPts val="0"/>
              </a:spcAft>
              <a:buSzPts val="1800"/>
              <a:buNone/>
            </a:pPr>
            <a:r>
              <a:rPr lang="fr-CA" sz="2400" dirty="0" smtClean="0">
                <a:solidFill>
                  <a:srgbClr val="000000"/>
                </a:solidFill>
              </a:rPr>
              <a:t>Après 2020 est un cadre rafraîchi qui met l’accent sur les mentalités et les comportements.</a:t>
            </a:r>
            <a:endParaRPr lang="fr-CA" sz="2400" dirty="0">
              <a:solidFill>
                <a:srgbClr val="000000"/>
              </a:solidFill>
            </a:endParaRPr>
          </a:p>
        </p:txBody>
      </p:sp>
      <p:pic>
        <p:nvPicPr>
          <p:cNvPr id="470" name="Google Shape;470;p73"/>
          <p:cNvPicPr preferRelativeResize="0"/>
          <p:nvPr>
            <p:custDataLst>
              <p:tags r:id="rId4"/>
            </p:custDataLst>
          </p:nvPr>
        </p:nvPicPr>
        <p:blipFill rotWithShape="1">
          <a:blip r:embed="rId7">
            <a:alphaModFix/>
          </a:blip>
          <a:srcRect/>
          <a:stretch/>
        </p:blipFill>
        <p:spPr>
          <a:xfrm>
            <a:off x="6443534" y="3813687"/>
            <a:ext cx="2253425" cy="973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4"/>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Introspection comportementale</a:t>
            </a:r>
          </a:p>
        </p:txBody>
      </p:sp>
      <p:sp>
        <p:nvSpPr>
          <p:cNvPr id="476" name="Google Shape;476;p74"/>
          <p:cNvSpPr txBox="1">
            <a:spLocks noGrp="1"/>
          </p:cNvSpPr>
          <p:nvPr>
            <p:ph type="body" idx="1"/>
            <p:custDataLst>
              <p:tags r:id="rId2"/>
            </p:custDataLst>
          </p:nvPr>
        </p:nvSpPr>
        <p:spPr>
          <a:xfrm>
            <a:off x="311700" y="1159159"/>
            <a:ext cx="4767376" cy="184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400" dirty="0">
                <a:solidFill>
                  <a:srgbClr val="000000"/>
                </a:solidFill>
              </a:rPr>
              <a:t>L’introspection comportementale examine la façon dont les gens se comportent et prennent des décisions.</a:t>
            </a:r>
          </a:p>
          <a:p>
            <a:pPr marL="0" lvl="0" indent="0" algn="l" rtl="0">
              <a:lnSpc>
                <a:spcPct val="115000"/>
              </a:lnSpc>
              <a:spcBef>
                <a:spcPts val="1600"/>
              </a:spcBef>
              <a:spcAft>
                <a:spcPts val="0"/>
              </a:spcAft>
              <a:buSzPts val="1800"/>
              <a:buNone/>
            </a:pPr>
            <a:r>
              <a:rPr lang="fr-CA" sz="2400" dirty="0">
                <a:solidFill>
                  <a:srgbClr val="000000"/>
                </a:solidFill>
              </a:rPr>
              <a:t>Cette information est ensuite utilisée pour mettre à l’essai des interventions à faible coût et mesurer leur incidence.</a:t>
            </a:r>
          </a:p>
          <a:p>
            <a:pPr marL="0" lvl="0" indent="0" algn="l" rtl="0">
              <a:lnSpc>
                <a:spcPct val="115000"/>
              </a:lnSpc>
              <a:spcBef>
                <a:spcPts val="1600"/>
              </a:spcBef>
              <a:spcAft>
                <a:spcPts val="0"/>
              </a:spcAft>
              <a:buSzPts val="1800"/>
              <a:buNone/>
            </a:pPr>
            <a:endParaRPr lang="fr-CA" dirty="0">
              <a:solidFill>
                <a:srgbClr val="000000"/>
              </a:solidFill>
            </a:endParaRPr>
          </a:p>
          <a:p>
            <a:pPr marL="0" lvl="0" indent="0" algn="l" rtl="0">
              <a:lnSpc>
                <a:spcPct val="115000"/>
              </a:lnSpc>
              <a:spcBef>
                <a:spcPts val="1600"/>
              </a:spcBef>
              <a:spcAft>
                <a:spcPts val="0"/>
              </a:spcAft>
              <a:buClr>
                <a:srgbClr val="000000"/>
              </a:buClr>
              <a:buSzPts val="1100"/>
              <a:buFont typeface="Arial"/>
              <a:buNone/>
            </a:pPr>
            <a:endParaRPr lang="fr-CA" dirty="0">
              <a:solidFill>
                <a:srgbClr val="000000"/>
              </a:solidFill>
            </a:endParaRPr>
          </a:p>
          <a:p>
            <a:pPr marL="0" lvl="0" indent="0" algn="l" rtl="0">
              <a:lnSpc>
                <a:spcPct val="115000"/>
              </a:lnSpc>
              <a:spcBef>
                <a:spcPts val="1600"/>
              </a:spcBef>
              <a:spcAft>
                <a:spcPts val="1600"/>
              </a:spcAft>
              <a:buSzPts val="1800"/>
              <a:buNone/>
            </a:pPr>
            <a:endParaRPr lang="fr-CA" dirty="0">
              <a:solidFill>
                <a:srgbClr val="000000"/>
              </a:solidFill>
            </a:endParaRPr>
          </a:p>
        </p:txBody>
      </p:sp>
      <p:pic>
        <p:nvPicPr>
          <p:cNvPr id="4" name="Google Shape;477;p74">
            <a:extLst>
              <a:ext uri="{FF2B5EF4-FFF2-40B4-BE49-F238E27FC236}">
                <a16:creationId xmlns="" xmlns:a16="http://schemas.microsoft.com/office/drawing/2014/main" id="{A9C5C4DC-2E16-4CC0-AE0A-1CCEA7BB164A}"/>
              </a:ext>
            </a:extLst>
          </p:cNvPr>
          <p:cNvPicPr preferRelativeResize="0"/>
          <p:nvPr>
            <p:custDataLst>
              <p:tags r:id="rId3"/>
            </p:custDataLst>
          </p:nvPr>
        </p:nvPicPr>
        <p:blipFill rotWithShape="1">
          <a:blip r:embed="rId6">
            <a:alphaModFix/>
          </a:blip>
          <a:srcRect/>
          <a:stretch/>
        </p:blipFill>
        <p:spPr>
          <a:xfrm>
            <a:off x="5560907" y="1239521"/>
            <a:ext cx="3141620" cy="33888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5"/>
          <p:cNvSpPr txBox="1">
            <a:spLocks noGrp="1"/>
          </p:cNvSpPr>
          <p:nvPr>
            <p:ph type="title"/>
            <p:custDataLst>
              <p:tags r:id="rId1"/>
            </p:custDataLst>
          </p:nvPr>
        </p:nvSpPr>
        <p:spPr>
          <a:xfrm>
            <a:off x="311700" y="839425"/>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Expérimentation</a:t>
            </a:r>
          </a:p>
        </p:txBody>
      </p:sp>
      <p:sp>
        <p:nvSpPr>
          <p:cNvPr id="483" name="Google Shape;483;p75"/>
          <p:cNvSpPr txBox="1">
            <a:spLocks noGrp="1"/>
          </p:cNvSpPr>
          <p:nvPr>
            <p:ph type="body" idx="1"/>
            <p:custDataLst>
              <p:tags r:id="rId2"/>
            </p:custDataLst>
          </p:nvPr>
        </p:nvSpPr>
        <p:spPr>
          <a:xfrm>
            <a:off x="311699" y="1600550"/>
            <a:ext cx="5079873"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dirty="0">
                <a:solidFill>
                  <a:srgbClr val="000000"/>
                </a:solidFill>
              </a:rPr>
              <a:t>« L’expérimentation éthique et rigoureuse est au cœur des priorités du gouvernement d’élaborer des </a:t>
            </a:r>
            <a:r>
              <a:rPr lang="fr-CA" dirty="0"/>
              <a:t> </a:t>
            </a:r>
            <a:r>
              <a:rPr lang="fr-CA" b="1" dirty="0">
                <a:solidFill>
                  <a:schemeClr val="accent5"/>
                </a:solidFill>
              </a:rPr>
              <a:t>politiques basées sur des données probantes</a:t>
            </a:r>
            <a:r>
              <a:rPr lang="fr-CA" b="1" dirty="0">
                <a:solidFill>
                  <a:srgbClr val="000000"/>
                </a:solidFill>
              </a:rPr>
              <a:t>.</a:t>
            </a:r>
            <a:r>
              <a:rPr lang="fr-CA" dirty="0">
                <a:solidFill>
                  <a:srgbClr val="000000"/>
                </a:solidFill>
              </a:rPr>
              <a:t> »</a:t>
            </a:r>
          </a:p>
          <a:p>
            <a:pPr marL="0" lvl="0" indent="0" algn="l" rtl="0">
              <a:lnSpc>
                <a:spcPct val="115000"/>
              </a:lnSpc>
              <a:spcBef>
                <a:spcPts val="1600"/>
              </a:spcBef>
              <a:spcAft>
                <a:spcPts val="0"/>
              </a:spcAft>
              <a:buSzPts val="1800"/>
              <a:buNone/>
            </a:pPr>
            <a:r>
              <a:rPr lang="fr-CA" b="1" dirty="0">
                <a:solidFill>
                  <a:schemeClr val="accent5"/>
                </a:solidFill>
              </a:rPr>
              <a:t>Expérimentation :</a:t>
            </a:r>
            <a:r>
              <a:rPr lang="fr-CA" dirty="0">
                <a:solidFill>
                  <a:srgbClr val="000000"/>
                </a:solidFill>
              </a:rPr>
              <a:t> « explorer, mettre à l’essai et comparer les effets et l’incidence des politiques, des interventions ou des approches par l’utilisation d’une méthodologie de recherche solide et appropriée. »</a:t>
            </a:r>
          </a:p>
          <a:p>
            <a:pPr marL="0" lvl="0" indent="0" algn="l" rtl="0">
              <a:lnSpc>
                <a:spcPct val="115000"/>
              </a:lnSpc>
              <a:spcBef>
                <a:spcPts val="1600"/>
              </a:spcBef>
              <a:spcAft>
                <a:spcPts val="1600"/>
              </a:spcAft>
              <a:buSzPts val="1800"/>
              <a:buNone/>
            </a:pPr>
            <a:endParaRPr lang="fr-CA" dirty="0">
              <a:solidFill>
                <a:srgbClr val="000000"/>
              </a:solidFill>
            </a:endParaRPr>
          </a:p>
        </p:txBody>
      </p:sp>
      <p:pic>
        <p:nvPicPr>
          <p:cNvPr id="4" name="Google Shape;484;p75">
            <a:extLst>
              <a:ext uri="{FF2B5EF4-FFF2-40B4-BE49-F238E27FC236}">
                <a16:creationId xmlns="" xmlns:a16="http://schemas.microsoft.com/office/drawing/2014/main" id="{C288A57E-8308-4866-A3AB-B2275E394E6D}"/>
              </a:ext>
            </a:extLst>
          </p:cNvPr>
          <p:cNvPicPr preferRelativeResize="0"/>
          <p:nvPr>
            <p:custDataLst>
              <p:tags r:id="rId3"/>
            </p:custDataLst>
          </p:nvPr>
        </p:nvPicPr>
        <p:blipFill rotWithShape="1">
          <a:blip r:embed="rId6">
            <a:alphaModFix/>
          </a:blip>
          <a:srcRect/>
          <a:stretch/>
        </p:blipFill>
        <p:spPr>
          <a:xfrm>
            <a:off x="6061495" y="1600550"/>
            <a:ext cx="2018220" cy="258995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6"/>
          <p:cNvSpPr txBox="1">
            <a:spLocks noGrp="1"/>
          </p:cNvSpPr>
          <p:nvPr>
            <p:ph type="title"/>
            <p:custDataLst>
              <p:tags r:id="rId1"/>
            </p:custDataLst>
          </p:nvPr>
        </p:nvSpPr>
        <p:spPr>
          <a:xfrm>
            <a:off x="311700" y="435221"/>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Expérimentation</a:t>
            </a:r>
          </a:p>
        </p:txBody>
      </p:sp>
      <p:sp>
        <p:nvSpPr>
          <p:cNvPr id="490" name="Google Shape;490;p76"/>
          <p:cNvSpPr txBox="1">
            <a:spLocks noGrp="1"/>
          </p:cNvSpPr>
          <p:nvPr>
            <p:ph type="body" idx="1"/>
            <p:custDataLst>
              <p:tags r:id="rId2"/>
            </p:custDataLst>
          </p:nvPr>
        </p:nvSpPr>
        <p:spPr>
          <a:xfrm>
            <a:off x="311700" y="1233755"/>
            <a:ext cx="4355127" cy="329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fr-CA" dirty="0">
                <a:solidFill>
                  <a:srgbClr val="000000"/>
                </a:solidFill>
              </a:rPr>
              <a:t>L’expérimentation nous aide à :</a:t>
            </a:r>
          </a:p>
          <a:p>
            <a:pPr marL="457200" lvl="0" indent="-342900" algn="l" rtl="0">
              <a:lnSpc>
                <a:spcPct val="100000"/>
              </a:lnSpc>
              <a:spcBef>
                <a:spcPts val="1600"/>
              </a:spcBef>
              <a:spcAft>
                <a:spcPts val="0"/>
              </a:spcAft>
              <a:buClr>
                <a:srgbClr val="000000"/>
              </a:buClr>
              <a:buSzPts val="1800"/>
              <a:buFont typeface="Noto Sans Symbols"/>
              <a:buChar char="▪"/>
            </a:pPr>
            <a:r>
              <a:rPr lang="fr-CA" dirty="0">
                <a:solidFill>
                  <a:srgbClr val="000000"/>
                </a:solidFill>
              </a:rPr>
              <a:t>comprendre ce qui fonctionne</a:t>
            </a:r>
          </a:p>
          <a:p>
            <a:pPr marL="457200" lvl="0" indent="-342900" algn="l" rtl="0">
              <a:lnSpc>
                <a:spcPct val="100000"/>
              </a:lnSpc>
              <a:spcBef>
                <a:spcPts val="0"/>
              </a:spcBef>
              <a:spcAft>
                <a:spcPts val="0"/>
              </a:spcAft>
              <a:buClr>
                <a:srgbClr val="000000"/>
              </a:buClr>
              <a:buSzPts val="1800"/>
              <a:buFont typeface="Noto Sans Symbols"/>
              <a:buChar char="▪"/>
            </a:pPr>
            <a:r>
              <a:rPr lang="fr-CA" dirty="0">
                <a:solidFill>
                  <a:srgbClr val="000000"/>
                </a:solidFill>
              </a:rPr>
              <a:t>réduire les risques</a:t>
            </a:r>
          </a:p>
          <a:p>
            <a:pPr marL="457200" lvl="0" indent="-342900" algn="l" rtl="0">
              <a:lnSpc>
                <a:spcPct val="100000"/>
              </a:lnSpc>
              <a:spcBef>
                <a:spcPts val="0"/>
              </a:spcBef>
              <a:spcAft>
                <a:spcPts val="0"/>
              </a:spcAft>
              <a:buClr>
                <a:srgbClr val="000000"/>
              </a:buClr>
              <a:buSzPts val="1800"/>
              <a:buFont typeface="Noto Sans Symbols"/>
              <a:buChar char="▪"/>
            </a:pPr>
            <a:r>
              <a:rPr lang="fr-CA" dirty="0">
                <a:solidFill>
                  <a:srgbClr val="000000"/>
                </a:solidFill>
              </a:rPr>
              <a:t>itérer et améliorer</a:t>
            </a:r>
          </a:p>
          <a:p>
            <a:pPr marL="0" lvl="0" indent="0" algn="l" rtl="0">
              <a:lnSpc>
                <a:spcPct val="100000"/>
              </a:lnSpc>
              <a:spcBef>
                <a:spcPts val="1600"/>
              </a:spcBef>
              <a:spcAft>
                <a:spcPts val="0"/>
              </a:spcAft>
              <a:buSzPts val="1800"/>
              <a:buNone/>
            </a:pPr>
            <a:r>
              <a:rPr lang="fr-CA" dirty="0">
                <a:solidFill>
                  <a:srgbClr val="000000"/>
                </a:solidFill>
              </a:rPr>
              <a:t>Elle ne peut se produire qu’une fois que le problème et les solutions ont été identifiés, qu’une bonne expérience peut être menée et que l’expérience produira des informations nouvelles et utiles.</a:t>
            </a:r>
          </a:p>
          <a:p>
            <a:pPr marL="0" lvl="0" indent="0" algn="l" rtl="0">
              <a:lnSpc>
                <a:spcPct val="115000"/>
              </a:lnSpc>
              <a:spcBef>
                <a:spcPts val="1600"/>
              </a:spcBef>
              <a:spcAft>
                <a:spcPts val="1600"/>
              </a:spcAft>
              <a:buSzPts val="1800"/>
              <a:buNone/>
            </a:pPr>
            <a:endParaRPr lang="fr-CA" dirty="0"/>
          </a:p>
        </p:txBody>
      </p:sp>
      <p:pic>
        <p:nvPicPr>
          <p:cNvPr id="4" name="Google Shape;491;p76">
            <a:extLst>
              <a:ext uri="{FF2B5EF4-FFF2-40B4-BE49-F238E27FC236}">
                <a16:creationId xmlns="" xmlns:a16="http://schemas.microsoft.com/office/drawing/2014/main" id="{C3D5041C-D0C3-4761-9AC0-7EC67EDCC543}"/>
              </a:ext>
            </a:extLst>
          </p:cNvPr>
          <p:cNvPicPr preferRelativeResize="0"/>
          <p:nvPr>
            <p:custDataLst>
              <p:tags r:id="rId3"/>
            </p:custDataLst>
          </p:nvPr>
        </p:nvPicPr>
        <p:blipFill rotWithShape="1">
          <a:blip r:embed="rId6">
            <a:alphaModFix/>
          </a:blip>
          <a:srcRect/>
          <a:stretch/>
        </p:blipFill>
        <p:spPr>
          <a:xfrm flipH="1">
            <a:off x="4882727" y="1530603"/>
            <a:ext cx="3712633" cy="187765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7"/>
          <p:cNvSpPr txBox="1">
            <a:spLocks noGrp="1"/>
          </p:cNvSpPr>
          <p:nvPr>
            <p:ph type="title"/>
            <p:custDataLst>
              <p:tags r:id="rId1"/>
            </p:custDataLst>
          </p:nvPr>
        </p:nvSpPr>
        <p:spPr>
          <a:xfrm>
            <a:off x="311700" y="393088"/>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Innovation</a:t>
            </a:r>
          </a:p>
        </p:txBody>
      </p:sp>
      <p:sp>
        <p:nvSpPr>
          <p:cNvPr id="497" name="Google Shape;497;p77"/>
          <p:cNvSpPr txBox="1">
            <a:spLocks noGrp="1"/>
          </p:cNvSpPr>
          <p:nvPr>
            <p:ph type="body" idx="1"/>
            <p:custDataLst>
              <p:tags r:id="rId2"/>
            </p:custDataLst>
          </p:nvPr>
        </p:nvSpPr>
        <p:spPr>
          <a:xfrm>
            <a:off x="311700" y="1144650"/>
            <a:ext cx="4957953" cy="246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000" dirty="0">
                <a:solidFill>
                  <a:srgbClr val="000000"/>
                </a:solidFill>
                <a:highlight>
                  <a:srgbClr val="FFFFFF"/>
                </a:highlight>
              </a:rPr>
              <a:t>Les organisations doivent travailler de façon nouvelle et inventive, en se concentrant sur l’analyse fondée sur des données probantes de ce qui fonctionne et de ce qui ne fonctionne pas. </a:t>
            </a:r>
          </a:p>
          <a:p>
            <a:pPr marL="0" lvl="0" indent="0" algn="l" rtl="0">
              <a:lnSpc>
                <a:spcPct val="115000"/>
              </a:lnSpc>
              <a:spcBef>
                <a:spcPts val="1600"/>
              </a:spcBef>
              <a:spcAft>
                <a:spcPts val="0"/>
              </a:spcAft>
              <a:buSzPts val="1800"/>
              <a:buNone/>
            </a:pPr>
            <a:r>
              <a:rPr lang="fr-CA" sz="2000" dirty="0">
                <a:solidFill>
                  <a:srgbClr val="000000"/>
                </a:solidFill>
                <a:highlight>
                  <a:srgbClr val="FFFFFF"/>
                </a:highlight>
              </a:rPr>
              <a:t>Il est donc nécessaire de faire de la recherche, des analyses et de l’expérimentation sur l’utilisation des technologies émergentes.</a:t>
            </a:r>
          </a:p>
          <a:p>
            <a:pPr marL="0" lvl="0" indent="0" algn="l" rtl="0">
              <a:lnSpc>
                <a:spcPct val="115000"/>
              </a:lnSpc>
              <a:spcBef>
                <a:spcPts val="1600"/>
              </a:spcBef>
              <a:spcAft>
                <a:spcPts val="0"/>
              </a:spcAft>
              <a:buClr>
                <a:srgbClr val="000000"/>
              </a:buClr>
              <a:buSzPts val="1100"/>
              <a:buFont typeface="Arial"/>
              <a:buNone/>
            </a:pPr>
            <a:endParaRPr lang="fr-CA" sz="1600" b="1" dirty="0">
              <a:solidFill>
                <a:srgbClr val="000000"/>
              </a:solidFill>
              <a:highlight>
                <a:srgbClr val="FFFFFF"/>
              </a:highlight>
            </a:endParaRPr>
          </a:p>
          <a:p>
            <a:pPr marL="0" lvl="0" indent="0" algn="l" rtl="0">
              <a:lnSpc>
                <a:spcPct val="115000"/>
              </a:lnSpc>
              <a:spcBef>
                <a:spcPts val="1600"/>
              </a:spcBef>
              <a:spcAft>
                <a:spcPts val="1600"/>
              </a:spcAft>
              <a:buSzPts val="1800"/>
              <a:buNone/>
            </a:pPr>
            <a:endParaRPr lang="fr-CA" sz="1600" dirty="0">
              <a:solidFill>
                <a:srgbClr val="000000"/>
              </a:solidFill>
            </a:endParaRPr>
          </a:p>
        </p:txBody>
      </p:sp>
      <p:pic>
        <p:nvPicPr>
          <p:cNvPr id="4" name="Google Shape;498;p77">
            <a:extLst>
              <a:ext uri="{FF2B5EF4-FFF2-40B4-BE49-F238E27FC236}">
                <a16:creationId xmlns="" xmlns:a16="http://schemas.microsoft.com/office/drawing/2014/main" id="{9408899F-E4AC-46AA-B8F9-ADFBFDA06BCB}"/>
              </a:ext>
            </a:extLst>
          </p:cNvPr>
          <p:cNvPicPr preferRelativeResize="0"/>
          <p:nvPr>
            <p:custDataLst>
              <p:tags r:id="rId3"/>
            </p:custDataLst>
          </p:nvPr>
        </p:nvPicPr>
        <p:blipFill rotWithShape="1">
          <a:blip r:embed="rId6">
            <a:alphaModFix/>
          </a:blip>
          <a:srcRect/>
          <a:stretch/>
        </p:blipFill>
        <p:spPr>
          <a:xfrm>
            <a:off x="5296115" y="1361085"/>
            <a:ext cx="3536185" cy="264872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8"/>
          <p:cNvSpPr txBox="1">
            <a:spLocks noGrp="1"/>
          </p:cNvSpPr>
          <p:nvPr>
            <p:ph type="title"/>
            <p:custDataLst>
              <p:tags r:id="rId1"/>
            </p:custDataLst>
          </p:nvPr>
        </p:nvSpPr>
        <p:spPr>
          <a:xfrm>
            <a:off x="311700" y="181377"/>
            <a:ext cx="4165473"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Technologies émergentes</a:t>
            </a:r>
          </a:p>
        </p:txBody>
      </p:sp>
      <p:sp>
        <p:nvSpPr>
          <p:cNvPr id="504" name="Google Shape;504;p78"/>
          <p:cNvSpPr txBox="1">
            <a:spLocks noGrp="1"/>
          </p:cNvSpPr>
          <p:nvPr>
            <p:ph type="body" idx="1"/>
            <p:custDataLst>
              <p:tags r:id="rId2"/>
            </p:custDataLst>
          </p:nvPr>
        </p:nvSpPr>
        <p:spPr>
          <a:xfrm>
            <a:off x="311700" y="1503580"/>
            <a:ext cx="3765847"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dirty="0">
                <a:solidFill>
                  <a:schemeClr val="accent5"/>
                </a:solidFill>
              </a:rPr>
              <a:t>Assistant vocal/boîte de clavardage</a:t>
            </a:r>
            <a:r>
              <a:rPr lang="fr-CA" dirty="0">
                <a:solidFill>
                  <a:srgbClr val="000000"/>
                </a:solidFill>
              </a:rPr>
              <a:t> </a:t>
            </a:r>
            <a:r>
              <a:rPr lang="fr-CA" dirty="0" smtClean="0">
                <a:solidFill>
                  <a:srgbClr val="000000"/>
                </a:solidFill>
              </a:rPr>
              <a:t>– aide </a:t>
            </a:r>
            <a:r>
              <a:rPr lang="fr-CA" dirty="0">
                <a:solidFill>
                  <a:srgbClr val="000000"/>
                </a:solidFill>
              </a:rPr>
              <a:t>à l’automatisation, aux prédictions et aux actions </a:t>
            </a:r>
          </a:p>
          <a:p>
            <a:pPr marL="0" lvl="0" indent="0" algn="l" rtl="0">
              <a:lnSpc>
                <a:spcPct val="115000"/>
              </a:lnSpc>
              <a:spcBef>
                <a:spcPts val="1600"/>
              </a:spcBef>
              <a:spcAft>
                <a:spcPts val="0"/>
              </a:spcAft>
              <a:buSzPts val="1800"/>
              <a:buNone/>
            </a:pPr>
            <a:r>
              <a:rPr lang="fr-CA" dirty="0">
                <a:solidFill>
                  <a:schemeClr val="accent5"/>
                </a:solidFill>
              </a:rPr>
              <a:t>Intelligence artificielle </a:t>
            </a:r>
            <a:r>
              <a:rPr lang="fr-CA" dirty="0" smtClean="0">
                <a:solidFill>
                  <a:srgbClr val="000000"/>
                </a:solidFill>
              </a:rPr>
              <a:t>– des </a:t>
            </a:r>
            <a:r>
              <a:rPr lang="fr-CA" dirty="0">
                <a:solidFill>
                  <a:srgbClr val="000000"/>
                </a:solidFill>
              </a:rPr>
              <a:t>machines intelligentes qui fonctionnent et réagissent comme les humains.</a:t>
            </a:r>
          </a:p>
          <a:p>
            <a:pPr marL="0" lvl="0" indent="0" algn="l" rtl="0">
              <a:lnSpc>
                <a:spcPct val="115000"/>
              </a:lnSpc>
              <a:spcBef>
                <a:spcPts val="1600"/>
              </a:spcBef>
              <a:spcAft>
                <a:spcPts val="0"/>
              </a:spcAft>
              <a:buSzPts val="1800"/>
              <a:buNone/>
            </a:pPr>
            <a:endParaRPr lang="fr-CA" dirty="0">
              <a:solidFill>
                <a:schemeClr val="accent5"/>
              </a:solidFill>
            </a:endParaRPr>
          </a:p>
        </p:txBody>
      </p:sp>
      <p:sp>
        <p:nvSpPr>
          <p:cNvPr id="505" name="Google Shape;505;p78"/>
          <p:cNvSpPr txBox="1"/>
          <p:nvPr>
            <p:custDataLst>
              <p:tags r:id="rId3"/>
            </p:custDataLst>
          </p:nvPr>
        </p:nvSpPr>
        <p:spPr>
          <a:xfrm>
            <a:off x="4348607" y="89062"/>
            <a:ext cx="3765847"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0"/>
              </a:spcAft>
              <a:buClr>
                <a:schemeClr val="dk2"/>
              </a:buClr>
              <a:buSzPts val="1800"/>
              <a:buFont typeface="Lato"/>
              <a:buNone/>
            </a:pPr>
            <a:r>
              <a:rPr lang="fr-CA" sz="1800" b="0" i="0" u="none" strike="noStrike" cap="none" dirty="0">
                <a:solidFill>
                  <a:schemeClr val="accent5"/>
                </a:solidFill>
                <a:latin typeface="Lato"/>
                <a:ea typeface="Lato"/>
                <a:cs typeface="Lato"/>
                <a:sym typeface="Lato"/>
              </a:rPr>
              <a:t>Apprentissage automatique </a:t>
            </a:r>
            <a:r>
              <a:rPr lang="fr-CA" sz="1800" b="0" i="0" u="none" strike="noStrike" cap="none" dirty="0" smtClean="0">
                <a:solidFill>
                  <a:srgbClr val="000000"/>
                </a:solidFill>
                <a:latin typeface="Lato"/>
                <a:ea typeface="Lato"/>
                <a:cs typeface="Lato"/>
                <a:sym typeface="Lato"/>
              </a:rPr>
              <a:t>– une </a:t>
            </a:r>
            <a:r>
              <a:rPr lang="fr-CA" sz="1800" b="0" i="0" u="none" strike="noStrike" cap="none" dirty="0">
                <a:solidFill>
                  <a:srgbClr val="000000"/>
                </a:solidFill>
                <a:latin typeface="Lato"/>
                <a:ea typeface="Lato"/>
                <a:cs typeface="Lato"/>
                <a:sym typeface="Lato"/>
              </a:rPr>
              <a:t>application de l’intelligence artificielle qui donne aux systèmes la capacité d’apprendre des expériences et des données, et de s’améliorer automatiquement sans être expressément programmés</a:t>
            </a:r>
          </a:p>
          <a:p>
            <a:pPr marL="0" marR="0" lvl="0" indent="0" algn="l" rtl="0">
              <a:lnSpc>
                <a:spcPct val="115000"/>
              </a:lnSpc>
              <a:spcBef>
                <a:spcPts val="1600"/>
              </a:spcBef>
              <a:spcAft>
                <a:spcPts val="0"/>
              </a:spcAft>
              <a:buClr>
                <a:schemeClr val="dk2"/>
              </a:buClr>
              <a:buSzPts val="1800"/>
              <a:buFont typeface="Lato"/>
              <a:buNone/>
            </a:pPr>
            <a:r>
              <a:rPr lang="fr-CA" sz="1800" b="0" i="0" u="none" strike="noStrike" cap="none" dirty="0">
                <a:solidFill>
                  <a:schemeClr val="accent5"/>
                </a:solidFill>
                <a:latin typeface="Lato"/>
                <a:ea typeface="Lato"/>
                <a:cs typeface="Lato"/>
                <a:sym typeface="Lato"/>
              </a:rPr>
              <a:t>Science des données</a:t>
            </a:r>
            <a:r>
              <a:rPr lang="fr-CA" sz="1800" b="0" i="0" u="none" strike="noStrike" cap="none" dirty="0">
                <a:solidFill>
                  <a:srgbClr val="000000"/>
                </a:solidFill>
                <a:latin typeface="Lato"/>
                <a:ea typeface="Lato"/>
                <a:cs typeface="Lato"/>
                <a:sym typeface="Lato"/>
              </a:rPr>
              <a:t> </a:t>
            </a:r>
            <a:r>
              <a:rPr lang="fr-CA" sz="1800" b="0" i="0" u="none" strike="noStrike" cap="none" dirty="0" smtClean="0">
                <a:solidFill>
                  <a:srgbClr val="000000"/>
                </a:solidFill>
                <a:latin typeface="Lato"/>
                <a:ea typeface="Lato"/>
                <a:cs typeface="Lato"/>
                <a:sym typeface="Lato"/>
              </a:rPr>
              <a:t>– extraction </a:t>
            </a:r>
            <a:r>
              <a:rPr lang="fr-CA" sz="1800" b="0" i="0" u="none" strike="noStrike" cap="none" dirty="0">
                <a:solidFill>
                  <a:srgbClr val="000000"/>
                </a:solidFill>
                <a:latin typeface="Lato"/>
                <a:ea typeface="Lato"/>
                <a:cs typeface="Lato"/>
                <a:sym typeface="Lato"/>
              </a:rPr>
              <a:t>de grands volumes de données ministérielles, surveillance et analyse des médias sociaux, et modélisation des facteurs globaux qui influent sur la planification et la prise de décisions ministérielles.</a:t>
            </a:r>
          </a:p>
          <a:p>
            <a:pPr marL="0" marR="0" lvl="0" indent="0" algn="l" rtl="0">
              <a:lnSpc>
                <a:spcPct val="115000"/>
              </a:lnSpc>
              <a:spcBef>
                <a:spcPts val="1600"/>
              </a:spcBef>
              <a:spcAft>
                <a:spcPts val="1600"/>
              </a:spcAft>
              <a:buClr>
                <a:schemeClr val="dk2"/>
              </a:buClr>
              <a:buSzPts val="1800"/>
              <a:buFont typeface="Lato"/>
              <a:buNone/>
            </a:pPr>
            <a:endParaRPr lang="fr-CA"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9"/>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Communauté des essais et </a:t>
            </a:r>
            <a:r>
              <a:rPr lang="fr-CA" sz="3600">
                <a:solidFill>
                  <a:schemeClr val="accent5"/>
                </a:solidFill>
              </a:rPr>
              <a:t>de l’analyse</a:t>
            </a:r>
            <a:endParaRPr lang="fr-CA" sz="3600" dirty="0">
              <a:solidFill>
                <a:schemeClr val="accent5"/>
              </a:solidFill>
            </a:endParaRPr>
          </a:p>
        </p:txBody>
      </p:sp>
      <p:sp>
        <p:nvSpPr>
          <p:cNvPr id="511" name="Google Shape;511;p79"/>
          <p:cNvSpPr txBox="1">
            <a:spLocks noGrp="1"/>
          </p:cNvSpPr>
          <p:nvPr>
            <p:ph type="body" idx="1"/>
            <p:custDataLst>
              <p:tags r:id="rId2"/>
            </p:custDataLst>
          </p:nvPr>
        </p:nvSpPr>
        <p:spPr>
          <a:xfrm>
            <a:off x="311699" y="2522625"/>
            <a:ext cx="7902299" cy="229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1600" b="1" dirty="0">
                <a:solidFill>
                  <a:srgbClr val="000000"/>
                </a:solidFill>
              </a:rPr>
              <a:t> </a:t>
            </a:r>
            <a:r>
              <a:rPr lang="fr-CA" sz="1200" b="1" dirty="0">
                <a:solidFill>
                  <a:srgbClr val="000000"/>
                </a:solidFill>
              </a:rPr>
              <a:t>Communauté de pratique de l’introspection comportementale : </a:t>
            </a:r>
            <a:r>
              <a:rPr lang="fr-CA" sz="1200" u="sng" dirty="0">
                <a:solidFill>
                  <a:schemeClr val="hlink"/>
                </a:solidFill>
                <a:hlinkClick r:id="rId6"/>
              </a:rPr>
              <a:t>https://gcconnex.gc.ca/groups/profile/21911625?language=fr</a:t>
            </a:r>
          </a:p>
          <a:p>
            <a:pPr marL="0" lvl="0" indent="0" algn="l" rtl="0">
              <a:lnSpc>
                <a:spcPct val="115000"/>
              </a:lnSpc>
              <a:spcBef>
                <a:spcPts val="1600"/>
              </a:spcBef>
              <a:spcAft>
                <a:spcPts val="0"/>
              </a:spcAft>
              <a:buSzPts val="1800"/>
              <a:buNone/>
            </a:pPr>
            <a:r>
              <a:rPr lang="fr-CA" sz="1200" b="1" dirty="0">
                <a:solidFill>
                  <a:srgbClr val="000000"/>
                </a:solidFill>
              </a:rPr>
              <a:t>Groupe du laboratoire d’innovation d’EDSC : </a:t>
            </a:r>
            <a:r>
              <a:rPr lang="fr-CA" sz="1200" u="sng" dirty="0">
                <a:solidFill>
                  <a:schemeClr val="hlink"/>
                </a:solidFill>
                <a:hlinkClick r:id="rId7"/>
              </a:rPr>
              <a:t>https://gcconnex.gc.ca/groups/profile/25886401/esdc-innovation-lab-lab-dinnovation-dedsc?language=fr</a:t>
            </a:r>
          </a:p>
          <a:p>
            <a:pPr marL="0" lvl="0" indent="0" algn="l" rtl="0">
              <a:lnSpc>
                <a:spcPct val="115000"/>
              </a:lnSpc>
              <a:spcBef>
                <a:spcPts val="1600"/>
              </a:spcBef>
              <a:spcAft>
                <a:spcPts val="0"/>
              </a:spcAft>
              <a:buSzPts val="1800"/>
              <a:buNone/>
            </a:pPr>
            <a:r>
              <a:rPr lang="fr-CA" sz="1200" b="1" dirty="0">
                <a:solidFill>
                  <a:srgbClr val="000000"/>
                </a:solidFill>
              </a:rPr>
              <a:t>Groupe de science des données :</a:t>
            </a:r>
            <a:r>
              <a:rPr lang="fr-CA" sz="1200" dirty="0"/>
              <a:t> </a:t>
            </a:r>
            <a:r>
              <a:rPr lang="fr-CA" sz="1200" u="sng" dirty="0">
                <a:solidFill>
                  <a:schemeClr val="hlink"/>
                </a:solidFill>
                <a:hlinkClick r:id="rId8"/>
              </a:rPr>
              <a:t>https://gcconnex.gc.ca/groups/profile/5394852?language=fr</a:t>
            </a:r>
          </a:p>
          <a:p>
            <a:pPr marL="0" lvl="0" indent="0" algn="l" rtl="0">
              <a:lnSpc>
                <a:spcPct val="115000"/>
              </a:lnSpc>
              <a:spcBef>
                <a:spcPts val="1600"/>
              </a:spcBef>
              <a:spcAft>
                <a:spcPts val="0"/>
              </a:spcAft>
              <a:buSzPts val="1800"/>
              <a:buNone/>
            </a:pPr>
            <a:r>
              <a:rPr lang="fr-CA" sz="1200" b="1" dirty="0">
                <a:solidFill>
                  <a:srgbClr val="000000"/>
                </a:solidFill>
              </a:rPr>
              <a:t>Groupe de visualisation des données : </a:t>
            </a:r>
            <a:r>
              <a:rPr lang="fr-CA" sz="1200" b="1" u="sng" dirty="0">
                <a:solidFill>
                  <a:schemeClr val="hlink"/>
                </a:solidFill>
                <a:hlinkClick r:id="rId9"/>
              </a:rPr>
              <a:t>https://gcconnex.gc.ca/groups/profile/24345174?language=fr</a:t>
            </a:r>
          </a:p>
          <a:p>
            <a:pPr marL="0" lvl="0" indent="0" algn="l" rtl="0">
              <a:lnSpc>
                <a:spcPct val="115000"/>
              </a:lnSpc>
              <a:spcBef>
                <a:spcPts val="1600"/>
              </a:spcBef>
              <a:spcAft>
                <a:spcPts val="0"/>
              </a:spcAft>
              <a:buSzPts val="1800"/>
              <a:buNone/>
            </a:pPr>
            <a:r>
              <a:rPr lang="fr-CA" sz="1200" b="1" dirty="0">
                <a:solidFill>
                  <a:srgbClr val="000000"/>
                </a:solidFill>
              </a:rPr>
              <a:t>Groupe du forum de discussion concernant l’EU : </a:t>
            </a:r>
            <a:r>
              <a:rPr lang="fr-CA" sz="1200" u="sng" dirty="0">
                <a:solidFill>
                  <a:schemeClr val="hlink"/>
                </a:solidFill>
                <a:hlinkClick r:id="rId10"/>
              </a:rPr>
              <a:t>https://gcconnex.gc.ca/groups/profile/10947731?language=fr</a:t>
            </a:r>
          </a:p>
          <a:p>
            <a:pPr marL="0" lvl="0" indent="0" algn="l" rtl="0">
              <a:lnSpc>
                <a:spcPct val="115000"/>
              </a:lnSpc>
              <a:spcBef>
                <a:spcPts val="1600"/>
              </a:spcBef>
              <a:spcAft>
                <a:spcPts val="0"/>
              </a:spcAft>
              <a:buSzPts val="1800"/>
              <a:buNone/>
            </a:pPr>
            <a:endParaRPr lang="fr-CA" sz="1200" dirty="0"/>
          </a:p>
          <a:p>
            <a:pPr marL="0" lvl="0" indent="0" algn="l" rtl="0">
              <a:lnSpc>
                <a:spcPct val="115000"/>
              </a:lnSpc>
              <a:spcBef>
                <a:spcPts val="1600"/>
              </a:spcBef>
              <a:spcAft>
                <a:spcPts val="1600"/>
              </a:spcAft>
              <a:buClr>
                <a:srgbClr val="000000"/>
              </a:buClr>
              <a:buSzPts val="1100"/>
              <a:buFont typeface="Arial"/>
              <a:buNone/>
            </a:pPr>
            <a:endParaRPr lang="fr-CA" sz="1200" dirty="0"/>
          </a:p>
        </p:txBody>
      </p:sp>
      <p:sp>
        <p:nvSpPr>
          <p:cNvPr id="512" name="Google Shape;512;p79"/>
          <p:cNvSpPr txBox="1"/>
          <p:nvPr>
            <p:custDataLst>
              <p:tags r:id="rId3"/>
            </p:custDataLst>
          </p:nvPr>
        </p:nvSpPr>
        <p:spPr>
          <a:xfrm>
            <a:off x="311700" y="1082317"/>
            <a:ext cx="7902300" cy="115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400" b="0" i="0" u="none" strike="noStrike" cap="none" dirty="0">
                <a:solidFill>
                  <a:srgbClr val="000000"/>
                </a:solidFill>
                <a:latin typeface="Lato"/>
                <a:ea typeface="Lato"/>
                <a:cs typeface="Lato"/>
                <a:sym typeface="Lato"/>
              </a:rPr>
              <a:t>De nombreuses communautés de personnes rencontrent les mêmes problèmes, posent des questions et élaborent de nouvelles techniques et pratiques.</a:t>
            </a:r>
          </a:p>
          <a:p>
            <a:pPr marL="0" marR="0" lvl="0" indent="0" algn="l" rtl="0">
              <a:lnSpc>
                <a:spcPct val="100000"/>
              </a:lnSpc>
              <a:spcBef>
                <a:spcPts val="0"/>
              </a:spcBef>
              <a:spcAft>
                <a:spcPts val="0"/>
              </a:spcAft>
              <a:buClr>
                <a:srgbClr val="000000"/>
              </a:buClr>
              <a:buSzPts val="1400"/>
              <a:buFont typeface="Arial"/>
              <a:buNone/>
            </a:pPr>
            <a:endParaRPr lang="fr-CA" sz="1400" b="0" i="0" u="none" strike="noStrike" cap="none" dirty="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fr-CA" sz="1400" b="0" i="0" u="none" strike="noStrike" cap="none" dirty="0">
              <a:solidFill>
                <a:srgbClr val="000000"/>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80"/>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Autres défis liés aux essais</a:t>
            </a:r>
          </a:p>
        </p:txBody>
      </p:sp>
      <p:sp>
        <p:nvSpPr>
          <p:cNvPr id="518" name="Google Shape;518;p80"/>
          <p:cNvSpPr txBox="1">
            <a:spLocks noGrp="1"/>
          </p:cNvSpPr>
          <p:nvPr>
            <p:ph type="body" idx="1"/>
            <p:custDataLst>
              <p:tags r:id="rId2"/>
            </p:custDataLst>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400" dirty="0">
                <a:solidFill>
                  <a:srgbClr val="000000"/>
                </a:solidFill>
              </a:rPr>
              <a:t>Recrutement des participants</a:t>
            </a:r>
          </a:p>
          <a:p>
            <a:pPr marL="457200" lvl="0" indent="-342900" algn="l" rtl="0">
              <a:lnSpc>
                <a:spcPct val="115000"/>
              </a:lnSpc>
              <a:spcBef>
                <a:spcPts val="1600"/>
              </a:spcBef>
              <a:spcAft>
                <a:spcPts val="0"/>
              </a:spcAft>
              <a:buClr>
                <a:srgbClr val="000000"/>
              </a:buClr>
              <a:buSzPts val="1800"/>
              <a:buFont typeface="Noto Sans Symbols"/>
              <a:buChar char="▪"/>
            </a:pPr>
            <a:r>
              <a:rPr lang="fr-CA" sz="2400" dirty="0">
                <a:solidFill>
                  <a:srgbClr val="000000"/>
                </a:solidFill>
              </a:rPr>
              <a:t>Le gouvernement ne peut pas payer ou embaucher directement les participants.</a:t>
            </a:r>
          </a:p>
          <a:p>
            <a:pPr marL="457200" lvl="0" indent="-342900" algn="l" rtl="0">
              <a:lnSpc>
                <a:spcPct val="115000"/>
              </a:lnSpc>
              <a:spcBef>
                <a:spcPts val="0"/>
              </a:spcBef>
              <a:spcAft>
                <a:spcPts val="0"/>
              </a:spcAft>
              <a:buClr>
                <a:srgbClr val="000000"/>
              </a:buClr>
              <a:buSzPts val="1800"/>
              <a:buFont typeface="Noto Sans Symbols"/>
              <a:buChar char="▪"/>
            </a:pPr>
            <a:r>
              <a:rPr lang="fr-CA" sz="2400" dirty="0">
                <a:solidFill>
                  <a:srgbClr val="000000"/>
                </a:solidFill>
              </a:rPr>
              <a:t>À ce titre, des consultants doivent être embauchés pour effectuer des recherches, faire des essais et formuler des recommandations.</a:t>
            </a:r>
          </a:p>
          <a:p>
            <a:pPr marL="457200" lvl="0" indent="-342900" algn="l" rtl="0">
              <a:lnSpc>
                <a:spcPct val="115000"/>
              </a:lnSpc>
              <a:spcBef>
                <a:spcPts val="0"/>
              </a:spcBef>
              <a:spcAft>
                <a:spcPts val="0"/>
              </a:spcAft>
              <a:buSzPts val="1800"/>
              <a:buFont typeface="Noto Sans Symbols"/>
              <a:buChar char="▪"/>
            </a:pPr>
            <a:r>
              <a:rPr lang="fr-CA" sz="2400" dirty="0">
                <a:solidFill>
                  <a:srgbClr val="000000"/>
                </a:solidFill>
              </a:rPr>
              <a:t>Malheureusement, cela signifie que nous n’acquérons jamais d’expérience ou de capacités internes.</a:t>
            </a:r>
            <a:r>
              <a:rPr lang="fr-CA" sz="2400"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custDataLst>
              <p:tags r:id="rId1"/>
            </p:custDataLst>
          </p:nvPr>
        </p:nvSpPr>
        <p:spPr>
          <a:xfrm>
            <a:off x="1219326" y="1833476"/>
            <a:ext cx="6685153" cy="6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fr-CA" sz="3600" dirty="0">
                <a:solidFill>
                  <a:schemeClr val="accent5"/>
                </a:solidFill>
              </a:rPr>
              <a:t>Quel est le résultat ciblé à la suite de toutes les activités du gouvernement?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1"/>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Autres défis liés aux essais</a:t>
            </a:r>
          </a:p>
        </p:txBody>
      </p:sp>
      <p:sp>
        <p:nvSpPr>
          <p:cNvPr id="524" name="Google Shape;524;p81"/>
          <p:cNvSpPr txBox="1">
            <a:spLocks noGrp="1"/>
          </p:cNvSpPr>
          <p:nvPr>
            <p:ph type="body" idx="1"/>
            <p:custDataLst>
              <p:tags r:id="rId2"/>
            </p:custDataLst>
          </p:nvPr>
        </p:nvSpPr>
        <p:spPr>
          <a:xfrm>
            <a:off x="311700" y="1152475"/>
            <a:ext cx="43215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CA" sz="2000" dirty="0">
                <a:solidFill>
                  <a:srgbClr val="000000"/>
                </a:solidFill>
              </a:rPr>
              <a:t>Les règles concernant certains logiciels d’essai et d’analyse ne sont toujours pas claires</a:t>
            </a:r>
          </a:p>
          <a:p>
            <a:pPr marL="444500" lvl="0" indent="-342900" algn="l" rtl="0">
              <a:lnSpc>
                <a:spcPct val="115000"/>
              </a:lnSpc>
              <a:spcBef>
                <a:spcPts val="1600"/>
              </a:spcBef>
              <a:spcAft>
                <a:spcPts val="0"/>
              </a:spcAft>
              <a:buClr>
                <a:srgbClr val="000000"/>
              </a:buClr>
              <a:buSzPts val="2000"/>
              <a:buFont typeface="Noto Sans Symbols"/>
              <a:buChar char="▪"/>
            </a:pPr>
            <a:r>
              <a:rPr lang="fr-CA" sz="2000" dirty="0">
                <a:solidFill>
                  <a:srgbClr val="000000"/>
                </a:solidFill>
              </a:rPr>
              <a:t>En ce qui concerne les logiciels infonuagiques tiers, des règles sont encore en cours d’élaboration pour savoir :</a:t>
            </a:r>
          </a:p>
          <a:p>
            <a:pPr marL="901700" lvl="1" indent="-342900" algn="l" rtl="0">
              <a:lnSpc>
                <a:spcPct val="115000"/>
              </a:lnSpc>
              <a:spcBef>
                <a:spcPts val="0"/>
              </a:spcBef>
              <a:spcAft>
                <a:spcPts val="0"/>
              </a:spcAft>
              <a:buClr>
                <a:srgbClr val="000000"/>
              </a:buClr>
              <a:buSzPts val="2000"/>
              <a:buFont typeface="Noto Sans Symbols"/>
              <a:buChar char="▪"/>
            </a:pPr>
            <a:r>
              <a:rPr lang="fr-CA" sz="2000" dirty="0">
                <a:solidFill>
                  <a:srgbClr val="000000"/>
                </a:solidFill>
              </a:rPr>
              <a:t>À qui appartiennent les données?</a:t>
            </a:r>
          </a:p>
          <a:p>
            <a:pPr marL="901700" lvl="1" indent="-342900" algn="l" rtl="0">
              <a:lnSpc>
                <a:spcPct val="115000"/>
              </a:lnSpc>
              <a:spcBef>
                <a:spcPts val="0"/>
              </a:spcBef>
              <a:spcAft>
                <a:spcPts val="0"/>
              </a:spcAft>
              <a:buClr>
                <a:srgbClr val="000000"/>
              </a:buClr>
              <a:buSzPts val="2000"/>
              <a:buFont typeface="Noto Sans Symbols"/>
              <a:buChar char="▪"/>
            </a:pPr>
            <a:r>
              <a:rPr lang="fr-CA" sz="2000" dirty="0">
                <a:solidFill>
                  <a:srgbClr val="000000"/>
                </a:solidFill>
              </a:rPr>
              <a:t>Peut-on les exploiter?</a:t>
            </a:r>
          </a:p>
        </p:txBody>
      </p:sp>
      <p:pic>
        <p:nvPicPr>
          <p:cNvPr id="4" name="Google Shape;525;p81">
            <a:extLst>
              <a:ext uri="{FF2B5EF4-FFF2-40B4-BE49-F238E27FC236}">
                <a16:creationId xmlns="" xmlns:a16="http://schemas.microsoft.com/office/drawing/2014/main" id="{A5891FCD-E110-4DE9-B278-912DE3C103F9}"/>
              </a:ext>
            </a:extLst>
          </p:cNvPr>
          <p:cNvPicPr preferRelativeResize="0"/>
          <p:nvPr>
            <p:custDataLst>
              <p:tags r:id="rId3"/>
            </p:custDataLst>
          </p:nvPr>
        </p:nvPicPr>
        <p:blipFill rotWithShape="1">
          <a:blip r:embed="rId6">
            <a:alphaModFix/>
          </a:blip>
          <a:srcRect/>
          <a:stretch/>
        </p:blipFill>
        <p:spPr>
          <a:xfrm>
            <a:off x="4788002" y="1345324"/>
            <a:ext cx="3953950" cy="2637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2"/>
          <p:cNvSpPr txBox="1">
            <a:spLocks noGrp="1"/>
          </p:cNvSpPr>
          <p:nvPr>
            <p:ph type="title"/>
            <p:custDataLst>
              <p:tags r:id="rId1"/>
            </p:custDataLst>
          </p:nvPr>
        </p:nvSpPr>
        <p:spPr>
          <a:xfrm>
            <a:off x="311700" y="3913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fr-CA" sz="3600" dirty="0">
                <a:solidFill>
                  <a:schemeClr val="accent5"/>
                </a:solidFill>
              </a:rPr>
              <a:t>Récapitulation</a:t>
            </a:r>
          </a:p>
        </p:txBody>
      </p:sp>
      <p:sp>
        <p:nvSpPr>
          <p:cNvPr id="531" name="Google Shape;531;p82"/>
          <p:cNvSpPr txBox="1">
            <a:spLocks noGrp="1"/>
          </p:cNvSpPr>
          <p:nvPr>
            <p:ph type="body" idx="1"/>
            <p:custDataLst>
              <p:tags r:id="rId2"/>
            </p:custDataLst>
          </p:nvPr>
        </p:nvSpPr>
        <p:spPr>
          <a:xfrm>
            <a:off x="311700" y="1146144"/>
            <a:ext cx="8520600" cy="37305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800"/>
              <a:buFont typeface="Noto Sans Symbols"/>
              <a:buChar char="⮚"/>
            </a:pPr>
            <a:r>
              <a:rPr lang="fr-CA" dirty="0">
                <a:solidFill>
                  <a:srgbClr val="000000"/>
                </a:solidFill>
              </a:rPr>
              <a:t>La prise de décision fondée sur des données probantes est un processus qui permet de prendre des décisions fondées sur l’information la plus récente et la meilleure disponible.</a:t>
            </a:r>
          </a:p>
          <a:p>
            <a:pPr marL="285750" lvl="0" indent="-285750" algn="l" rtl="0">
              <a:lnSpc>
                <a:spcPct val="115000"/>
              </a:lnSpc>
              <a:spcBef>
                <a:spcPts val="1600"/>
              </a:spcBef>
              <a:spcAft>
                <a:spcPts val="0"/>
              </a:spcAft>
              <a:buSzPts val="1800"/>
              <a:buFont typeface="Noto Sans Symbols"/>
              <a:buChar char="⮚"/>
            </a:pPr>
            <a:r>
              <a:rPr lang="fr-CA" dirty="0">
                <a:solidFill>
                  <a:srgbClr val="000000"/>
                </a:solidFill>
              </a:rPr>
              <a:t>Mensonges, affreux mensonges et statistiques.</a:t>
            </a:r>
          </a:p>
          <a:p>
            <a:pPr marL="285750" lvl="0" indent="-285750" algn="l" rtl="0">
              <a:lnSpc>
                <a:spcPct val="115000"/>
              </a:lnSpc>
              <a:spcBef>
                <a:spcPts val="1600"/>
              </a:spcBef>
              <a:spcAft>
                <a:spcPts val="0"/>
              </a:spcAft>
              <a:buSzPts val="1800"/>
              <a:buFont typeface="Noto Sans Symbols"/>
              <a:buChar char="⮚"/>
            </a:pPr>
            <a:r>
              <a:rPr lang="fr-CA" dirty="0">
                <a:solidFill>
                  <a:srgbClr val="000000"/>
                </a:solidFill>
              </a:rPr>
              <a:t>Aucun paramètre ne peut à lui seul raconter une histoire complète.</a:t>
            </a:r>
          </a:p>
          <a:p>
            <a:pPr marL="285750" lvl="0" indent="-285750" algn="l" rtl="0">
              <a:lnSpc>
                <a:spcPct val="115000"/>
              </a:lnSpc>
              <a:spcBef>
                <a:spcPts val="1600"/>
              </a:spcBef>
              <a:spcAft>
                <a:spcPts val="0"/>
              </a:spcAft>
              <a:buSzPts val="1800"/>
              <a:buFont typeface="Noto Sans Symbols"/>
              <a:buChar char="⮚"/>
            </a:pPr>
            <a:r>
              <a:rPr lang="fr-CA" dirty="0">
                <a:solidFill>
                  <a:srgbClr val="000000"/>
                </a:solidFill>
              </a:rPr>
              <a:t>Ne tester aucun utilisateur ne vous fournira aucun résultat. Optimisez votre recherche.</a:t>
            </a:r>
          </a:p>
          <a:p>
            <a:pPr marL="285750" lvl="0" indent="-285750" algn="l" rtl="0">
              <a:lnSpc>
                <a:spcPct val="115000"/>
              </a:lnSpc>
              <a:spcBef>
                <a:spcPts val="1600"/>
              </a:spcBef>
              <a:spcAft>
                <a:spcPts val="1600"/>
              </a:spcAft>
              <a:buSzPts val="1800"/>
              <a:buFont typeface="Noto Sans Symbols"/>
              <a:buChar char="⮚"/>
            </a:pPr>
            <a:r>
              <a:rPr lang="fr-CA" dirty="0">
                <a:solidFill>
                  <a:srgbClr val="000000"/>
                </a:solidFill>
              </a:rPr>
              <a:t>Convainquez vos gestionnaires de participer à l’analyse de l’UX en leur montrant clairement les résultats escomptés qui ont de la valeur.</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35"/>
        <p:cNvGrpSpPr/>
        <p:nvPr/>
      </p:nvGrpSpPr>
      <p:grpSpPr>
        <a:xfrm>
          <a:off x="0" y="0"/>
          <a:ext cx="0" cy="0"/>
          <a:chOff x="0" y="0"/>
          <a:chExt cx="0" cy="0"/>
        </a:xfrm>
      </p:grpSpPr>
      <p:sp>
        <p:nvSpPr>
          <p:cNvPr id="536" name="Google Shape;536;p83"/>
          <p:cNvSpPr txBox="1">
            <a:spLocks noGrp="1"/>
          </p:cNvSpPr>
          <p:nvPr>
            <p:ph type="title"/>
            <p:custDataLst>
              <p:tags r:id="rId1"/>
            </p:custDataLst>
          </p:nvPr>
        </p:nvSpPr>
        <p:spPr>
          <a:xfrm>
            <a:off x="509550" y="1501700"/>
            <a:ext cx="8124900"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CA" sz="6000" b="1" dirty="0"/>
              <a:t>Merci de votre attention</a:t>
            </a:r>
          </a:p>
        </p:txBody>
      </p:sp>
      <p:sp>
        <p:nvSpPr>
          <p:cNvPr id="537" name="Google Shape;537;p83"/>
          <p:cNvSpPr txBox="1">
            <a:spLocks noGrp="1"/>
          </p:cNvSpPr>
          <p:nvPr>
            <p:ph type="title"/>
            <p:custDataLst>
              <p:tags r:id="rId2"/>
            </p:custDataLst>
          </p:nvPr>
        </p:nvSpPr>
        <p:spPr>
          <a:xfrm>
            <a:off x="71000" y="3720700"/>
            <a:ext cx="8124900" cy="99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fr-CA" sz="1400" b="1" dirty="0"/>
              <a:t>Communiquez avec moi</a:t>
            </a:r>
          </a:p>
          <a:p>
            <a:pPr marL="0" lvl="0" indent="0" algn="l" rtl="0">
              <a:lnSpc>
                <a:spcPct val="100000"/>
              </a:lnSpc>
              <a:spcBef>
                <a:spcPts val="0"/>
              </a:spcBef>
              <a:spcAft>
                <a:spcPts val="0"/>
              </a:spcAft>
              <a:buSzPts val="4800"/>
              <a:buNone/>
            </a:pPr>
            <a:r>
              <a:rPr lang="fr-CA" sz="1400" b="1" dirty="0"/>
              <a:t>Courriel : </a:t>
            </a:r>
            <a:r>
              <a:rPr lang="fr-CA" sz="1400" b="1" u="sng" dirty="0">
                <a:solidFill>
                  <a:srgbClr val="FFFFFF"/>
                </a:solidFill>
                <a:hlinkClick r:id="rId6"/>
              </a:rPr>
              <a:t>Damien.Middleditch@international.gc.ca</a:t>
            </a:r>
            <a:r>
              <a:rPr lang="fr-CA" sz="1400" b="1" dirty="0">
                <a:solidFill>
                  <a:srgbClr val="FFFFFF"/>
                </a:solidFill>
              </a:rPr>
              <a:t/>
            </a:r>
            <a:br>
              <a:rPr lang="fr-CA" sz="1400" b="1" dirty="0">
                <a:solidFill>
                  <a:srgbClr val="FFFFFF"/>
                </a:solidFill>
              </a:rPr>
            </a:br>
            <a:r>
              <a:rPr lang="fr-CA" sz="1400" b="1" u="sng" dirty="0">
                <a:solidFill>
                  <a:srgbClr val="FFFFFF"/>
                </a:solidFill>
                <a:hlinkClick r:id="rId7"/>
              </a:rPr>
              <a:t>Twitter</a:t>
            </a:r>
          </a:p>
          <a:p>
            <a:pPr marL="0" lvl="0" indent="0" algn="l" rtl="0">
              <a:lnSpc>
                <a:spcPct val="100000"/>
              </a:lnSpc>
              <a:spcBef>
                <a:spcPts val="0"/>
              </a:spcBef>
              <a:spcAft>
                <a:spcPts val="0"/>
              </a:spcAft>
              <a:buSzPts val="4800"/>
              <a:buNone/>
            </a:pPr>
            <a:r>
              <a:rPr lang="fr-CA" sz="1400" b="1" u="sng" dirty="0">
                <a:solidFill>
                  <a:srgbClr val="FFFFFF"/>
                </a:solidFill>
                <a:hlinkClick r:id="rId8"/>
              </a:rPr>
              <a:t>LinkedIn</a:t>
            </a:r>
          </a:p>
          <a:p>
            <a:pPr marL="0" lvl="0" indent="0" algn="l" rtl="0">
              <a:lnSpc>
                <a:spcPct val="100000"/>
              </a:lnSpc>
              <a:spcBef>
                <a:spcPts val="0"/>
              </a:spcBef>
              <a:spcAft>
                <a:spcPts val="0"/>
              </a:spcAft>
              <a:buSzPts val="4800"/>
              <a:buNone/>
            </a:pPr>
            <a:endParaRPr lang="fr-CA" sz="1800" b="1" dirty="0">
              <a:solidFill>
                <a:srgbClr val="EFEFEF"/>
              </a:solidFill>
            </a:endParaRPr>
          </a:p>
          <a:p>
            <a:pPr marL="0" lvl="0" indent="0" algn="l" rtl="0">
              <a:lnSpc>
                <a:spcPct val="100000"/>
              </a:lnSpc>
              <a:spcBef>
                <a:spcPts val="0"/>
              </a:spcBef>
              <a:spcAft>
                <a:spcPts val="0"/>
              </a:spcAft>
              <a:buSzPts val="4800"/>
              <a:buNone/>
            </a:pPr>
            <a:endParaRPr lang="fr-CA" sz="1800" b="1" dirty="0"/>
          </a:p>
          <a:p>
            <a:pPr marL="0" lvl="0" indent="0" algn="l" rtl="0">
              <a:lnSpc>
                <a:spcPct val="100000"/>
              </a:lnSpc>
              <a:spcBef>
                <a:spcPts val="0"/>
              </a:spcBef>
              <a:spcAft>
                <a:spcPts val="0"/>
              </a:spcAft>
              <a:buSzPts val="4800"/>
              <a:buNone/>
            </a:pPr>
            <a:endParaRPr lang="fr-CA" sz="1800" b="1" dirty="0"/>
          </a:p>
          <a:p>
            <a:pPr marL="0" lvl="0" indent="0" algn="l" rtl="0">
              <a:lnSpc>
                <a:spcPct val="100000"/>
              </a:lnSpc>
              <a:spcBef>
                <a:spcPts val="0"/>
              </a:spcBef>
              <a:spcAft>
                <a:spcPts val="0"/>
              </a:spcAft>
              <a:buSzPts val="4800"/>
              <a:buNone/>
            </a:pPr>
            <a:endParaRPr lang="fr-CA" sz="1800" b="1" dirty="0"/>
          </a:p>
        </p:txBody>
      </p:sp>
      <p:sp>
        <p:nvSpPr>
          <p:cNvPr id="538" name="Google Shape;538;p83"/>
          <p:cNvSpPr txBox="1"/>
          <p:nvPr>
            <p:custDataLst>
              <p:tags r:id="rId3"/>
            </p:custDataLst>
          </p:nvPr>
        </p:nvSpPr>
        <p:spPr>
          <a:xfrm>
            <a:off x="71000" y="4716700"/>
            <a:ext cx="5589600" cy="3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dirty="0">
                <a:solidFill>
                  <a:srgbClr val="FFFFFF"/>
                </a:solidFill>
                <a:latin typeface="Lato"/>
                <a:ea typeface="Lato"/>
                <a:cs typeface="Lato"/>
                <a:sym typeface="Lato"/>
              </a:rPr>
              <a:t>Présentation compilée et éditée </a:t>
            </a:r>
            <a:r>
              <a:rPr lang="fr-CA">
                <a:solidFill>
                  <a:srgbClr val="FFFFFF"/>
                </a:solidFill>
                <a:latin typeface="Lato"/>
                <a:ea typeface="Lato"/>
                <a:cs typeface="Lato"/>
                <a:sym typeface="Lato"/>
              </a:rPr>
              <a:t>avec l’aide </a:t>
            </a:r>
            <a:r>
              <a:rPr lang="fr-CA" dirty="0">
                <a:solidFill>
                  <a:srgbClr val="FFFFFF"/>
                </a:solidFill>
                <a:latin typeface="Lato"/>
                <a:ea typeface="Lato"/>
                <a:cs typeface="Lato"/>
                <a:sym typeface="Lato"/>
              </a:rPr>
              <a:t>de Josh </a:t>
            </a:r>
            <a:r>
              <a:rPr lang="fr-CA" dirty="0" err="1">
                <a:solidFill>
                  <a:srgbClr val="FFFFFF"/>
                </a:solidFill>
                <a:latin typeface="Lato"/>
                <a:ea typeface="Lato"/>
                <a:cs typeface="Lato"/>
                <a:sym typeface="Lato"/>
              </a:rPr>
              <a:t>Wenner</a:t>
            </a:r>
            <a:endParaRPr lang="fr-CA" dirty="0">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body" idx="1"/>
            <p:custDataLst>
              <p:tags r:id="rId1"/>
            </p:custDataLst>
          </p:nvPr>
        </p:nvSpPr>
        <p:spPr>
          <a:xfrm>
            <a:off x="575120" y="1730098"/>
            <a:ext cx="3340746"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fr-CA" sz="3600" b="1" dirty="0">
                <a:solidFill>
                  <a:schemeClr val="accent5"/>
                </a:solidFill>
                <a:latin typeface="Playfair Display"/>
                <a:ea typeface="Playfair Display"/>
                <a:cs typeface="Playfair Display"/>
                <a:sym typeface="Playfair Display"/>
              </a:rPr>
              <a:t>Des idées fortes, maintenues avec souplesse</a:t>
            </a:r>
          </a:p>
          <a:p>
            <a:pPr marL="457200" lvl="0" indent="-317500" algn="r" rtl="0">
              <a:lnSpc>
                <a:spcPct val="115000"/>
              </a:lnSpc>
              <a:spcBef>
                <a:spcPts val="1600"/>
              </a:spcBef>
              <a:spcAft>
                <a:spcPts val="0"/>
              </a:spcAft>
              <a:buClr>
                <a:schemeClr val="accent5"/>
              </a:buClr>
              <a:buSzPts val="1400"/>
              <a:buFont typeface="Playfair Display"/>
              <a:buChar char="-"/>
            </a:pPr>
            <a:r>
              <a:rPr lang="fr-CA" sz="1400" b="1" dirty="0">
                <a:solidFill>
                  <a:schemeClr val="accent5"/>
                </a:solidFill>
                <a:latin typeface="Playfair Display"/>
                <a:ea typeface="Playfair Display"/>
                <a:cs typeface="Playfair Display"/>
                <a:sym typeface="Playfair Display"/>
              </a:rPr>
              <a:t>Simon King</a:t>
            </a:r>
          </a:p>
          <a:p>
            <a:pPr marL="0" lvl="0" indent="0" algn="ctr" rtl="0">
              <a:lnSpc>
                <a:spcPct val="115000"/>
              </a:lnSpc>
              <a:spcBef>
                <a:spcPts val="1600"/>
              </a:spcBef>
              <a:spcAft>
                <a:spcPts val="1600"/>
              </a:spcAft>
              <a:buSzPts val="1800"/>
              <a:buNone/>
            </a:pPr>
            <a:endParaRPr lang="fr-CA" sz="2000" dirty="0">
              <a:solidFill>
                <a:srgbClr val="000000"/>
              </a:solidFill>
            </a:endParaRPr>
          </a:p>
        </p:txBody>
      </p:sp>
      <p:sp>
        <p:nvSpPr>
          <p:cNvPr id="100" name="Google Shape;100;p19"/>
          <p:cNvSpPr txBox="1"/>
          <p:nvPr>
            <p:custDataLst>
              <p:tags r:id="rId2"/>
            </p:custDataLst>
          </p:nvPr>
        </p:nvSpPr>
        <p:spPr>
          <a:xfrm>
            <a:off x="4581725" y="838493"/>
            <a:ext cx="3872319" cy="367766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600"/>
              </a:spcBef>
              <a:spcAft>
                <a:spcPts val="0"/>
              </a:spcAft>
              <a:buClr>
                <a:schemeClr val="dk2"/>
              </a:buClr>
              <a:buSzPts val="1800"/>
              <a:buFont typeface="Lato"/>
              <a:buNone/>
            </a:pPr>
            <a:r>
              <a:rPr lang="fr-CA" sz="2800" b="1" i="0" u="none" strike="noStrike" cap="none" dirty="0">
                <a:solidFill>
                  <a:srgbClr val="000000"/>
                </a:solidFill>
                <a:latin typeface="Lato"/>
                <a:ea typeface="Lato"/>
                <a:cs typeface="Lato"/>
                <a:sym typeface="Lato"/>
              </a:rPr>
              <a:t>Réduire les coûts </a:t>
            </a:r>
            <a:r>
              <a:rPr lang="fr-CA" sz="2800" b="1" i="0" u="none" strike="noStrike" cap="none" dirty="0" smtClean="0">
                <a:solidFill>
                  <a:srgbClr val="000000"/>
                </a:solidFill>
                <a:latin typeface="Lato"/>
                <a:ea typeface="Lato"/>
                <a:cs typeface="Lato"/>
                <a:sym typeface="Lato"/>
              </a:rPr>
              <a:t>totaux pour </a:t>
            </a:r>
            <a:r>
              <a:rPr lang="fr-CA" sz="2800" b="1" i="0" u="none" strike="noStrike" cap="none" dirty="0">
                <a:solidFill>
                  <a:srgbClr val="000000"/>
                </a:solidFill>
                <a:latin typeface="Lato"/>
                <a:ea typeface="Lato"/>
                <a:cs typeface="Lato"/>
                <a:sym typeface="Lato"/>
              </a:rPr>
              <a:t>les citoyens?</a:t>
            </a:r>
          </a:p>
          <a:p>
            <a:pPr marL="0" marR="0" lvl="0" indent="0" algn="l" rtl="0">
              <a:lnSpc>
                <a:spcPct val="115000"/>
              </a:lnSpc>
              <a:spcBef>
                <a:spcPts val="1600"/>
              </a:spcBef>
              <a:spcAft>
                <a:spcPts val="0"/>
              </a:spcAft>
              <a:buClr>
                <a:schemeClr val="dk2"/>
              </a:buClr>
              <a:buSzPts val="1800"/>
              <a:buFont typeface="Lato"/>
              <a:buNone/>
            </a:pPr>
            <a:r>
              <a:rPr lang="fr-CA" sz="2000" b="0" i="0" u="none" strike="noStrike" cap="none" dirty="0">
                <a:solidFill>
                  <a:srgbClr val="000000"/>
                </a:solidFill>
                <a:latin typeface="Lato"/>
                <a:ea typeface="Lato"/>
                <a:cs typeface="Lato"/>
                <a:sym typeface="Lato"/>
              </a:rPr>
              <a:t>L’application précise et correcte de la prise de </a:t>
            </a:r>
            <a:r>
              <a:rPr lang="fr-CA" sz="2000" b="0" i="0" u="none" strike="noStrike" cap="none" dirty="0" smtClean="0">
                <a:solidFill>
                  <a:srgbClr val="000000"/>
                </a:solidFill>
                <a:latin typeface="Lato"/>
                <a:ea typeface="Lato"/>
                <a:cs typeface="Lato"/>
                <a:sym typeface="Lato"/>
              </a:rPr>
              <a:t>décisions </a:t>
            </a:r>
            <a:r>
              <a:rPr lang="fr-CA" sz="2000" b="0" i="0" u="none" strike="noStrike" cap="none" dirty="0">
                <a:solidFill>
                  <a:srgbClr val="000000"/>
                </a:solidFill>
                <a:latin typeface="Lato"/>
                <a:ea typeface="Lato"/>
                <a:cs typeface="Lato"/>
                <a:sym typeface="Lato"/>
              </a:rPr>
              <a:t>fondée sur des données probantes peut créer des processus efficaces qui permettent d’atteindre cet objectif.</a:t>
            </a:r>
          </a:p>
          <a:p>
            <a:pPr marL="0" marR="0" lvl="0" indent="0" algn="ctr" rtl="0">
              <a:lnSpc>
                <a:spcPct val="115000"/>
              </a:lnSpc>
              <a:spcBef>
                <a:spcPts val="1600"/>
              </a:spcBef>
              <a:spcAft>
                <a:spcPts val="1600"/>
              </a:spcAft>
              <a:buClr>
                <a:schemeClr val="dk2"/>
              </a:buClr>
              <a:buSzPts val="1800"/>
              <a:buFont typeface="Lato"/>
              <a:buNone/>
            </a:pPr>
            <a:endParaRPr lang="fr-CA" sz="2000" b="0" i="0" u="none" strike="noStrike" cap="none" dirty="0">
              <a:solidFill>
                <a:srgbClr val="000000"/>
              </a:solidFill>
              <a:latin typeface="Lato"/>
              <a:ea typeface="Lato"/>
              <a:cs typeface="Lato"/>
              <a:sym typeface="Lato"/>
            </a:endParaRPr>
          </a:p>
        </p:txBody>
      </p:sp>
      <p:cxnSp>
        <p:nvCxnSpPr>
          <p:cNvPr id="101" name="Google Shape;101;p19"/>
          <p:cNvCxnSpPr/>
          <p:nvPr>
            <p:custDataLst>
              <p:tags r:id="rId3"/>
            </p:custDataLst>
          </p:nvPr>
        </p:nvCxnSpPr>
        <p:spPr>
          <a:xfrm>
            <a:off x="579353" y="1716138"/>
            <a:ext cx="3336513" cy="0"/>
          </a:xfrm>
          <a:prstGeom prst="straightConnector1">
            <a:avLst/>
          </a:prstGeom>
          <a:noFill/>
          <a:ln w="9525" cap="flat" cmpd="sng">
            <a:solidFill>
              <a:schemeClr val="accent5"/>
            </a:solidFill>
            <a:prstDash val="solid"/>
            <a:round/>
            <a:headEnd type="none" w="sm" len="sm"/>
            <a:tailEnd type="none" w="sm" len="sm"/>
          </a:ln>
        </p:spPr>
      </p:cxnSp>
      <p:sp>
        <p:nvSpPr>
          <p:cNvPr id="102" name="Google Shape;102;p19"/>
          <p:cNvSpPr/>
          <p:nvPr>
            <p:custDataLst>
              <p:tags r:id="rId4"/>
            </p:custDataLst>
          </p:nvPr>
        </p:nvSpPr>
        <p:spPr>
          <a:xfrm>
            <a:off x="575120" y="389605"/>
            <a:ext cx="755335" cy="15696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CA" sz="9600" b="1" i="0" u="none" strike="noStrike" cap="none" dirty="0">
                <a:solidFill>
                  <a:schemeClr val="accent5"/>
                </a:solidFill>
                <a:latin typeface="Playfair Display"/>
                <a:ea typeface="Playfair Display"/>
                <a:cs typeface="Playfair Display"/>
                <a:sym typeface="Playfair Display"/>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06"/>
        <p:cNvGrpSpPr/>
        <p:nvPr/>
      </p:nvGrpSpPr>
      <p:grpSpPr>
        <a:xfrm>
          <a:off x="0" y="0"/>
          <a:ext cx="0" cy="0"/>
          <a:chOff x="0" y="0"/>
          <a:chExt cx="0" cy="0"/>
        </a:xfrm>
      </p:grpSpPr>
      <p:sp>
        <p:nvSpPr>
          <p:cNvPr id="107" name="Google Shape;107;p20"/>
          <p:cNvSpPr txBox="1">
            <a:spLocks noGrp="1"/>
          </p:cNvSpPr>
          <p:nvPr>
            <p:ph type="title"/>
            <p:custDataLst>
              <p:tags r:id="rId1"/>
            </p:custDataLst>
          </p:nvPr>
        </p:nvSpPr>
        <p:spPr>
          <a:xfrm>
            <a:off x="509550" y="2060568"/>
            <a:ext cx="8124900" cy="17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CA" sz="6000" b="1" dirty="0">
                <a:solidFill>
                  <a:srgbClr val="FFFFFF"/>
                </a:solidFill>
              </a:rPr>
              <a:t>COMMENT
</a:t>
            </a:r>
            <a:r>
              <a:rPr lang="fr-CA" sz="4400" dirty="0">
                <a:solidFill>
                  <a:srgbClr val="FFFFFF"/>
                </a:solidFill>
              </a:rPr>
              <a:t>recueillons-nous des données?</a:t>
            </a:r>
          </a:p>
        </p:txBody>
      </p:sp>
      <p:pic>
        <p:nvPicPr>
          <p:cNvPr id="108" name="Google Shape;108;p20"/>
          <p:cNvPicPr preferRelativeResize="0"/>
          <p:nvPr>
            <p:custDataLst>
              <p:tags r:id="rId2"/>
            </p:custDataLst>
          </p:nvPr>
        </p:nvPicPr>
        <p:blipFill rotWithShape="1">
          <a:blip r:embed="rId5">
            <a:alphaModFix/>
          </a:blip>
          <a:srcRect/>
          <a:stretch/>
        </p:blipFill>
        <p:spPr>
          <a:xfrm>
            <a:off x="3997577" y="799253"/>
            <a:ext cx="1181159" cy="1184909"/>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579311|-10846711|-14797230|-8244963|-11249614|SPAC&quot;,&quot;Id&quot;:&quot;5cbf75804242454c78b5df0f&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3"/>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8.xml><?xml version="1.0" encoding="utf-8"?>
<p:tagLst xmlns:a="http://schemas.openxmlformats.org/drawingml/2006/main" xmlns:r="http://schemas.openxmlformats.org/officeDocument/2006/relationships" xmlns:p="http://schemas.openxmlformats.org/presentationml/2006/main">
  <p:tag name="NUM" val="4"/>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4"/>
</p:tagLst>
</file>

<file path=ppt/tags/tag110.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2"/>
</p:tagLst>
</file>

<file path=ppt/tags/tag115.xml><?xml version="1.0" encoding="utf-8"?>
<p:tagLst xmlns:a="http://schemas.openxmlformats.org/drawingml/2006/main" xmlns:r="http://schemas.openxmlformats.org/officeDocument/2006/relationships" xmlns:p="http://schemas.openxmlformats.org/presentationml/2006/main">
  <p:tag name="NUM" val="3"/>
</p:tagLst>
</file>

<file path=ppt/tags/tag116.xml><?xml version="1.0" encoding="utf-8"?>
<p:tagLst xmlns:a="http://schemas.openxmlformats.org/drawingml/2006/main" xmlns:r="http://schemas.openxmlformats.org/officeDocument/2006/relationships" xmlns:p="http://schemas.openxmlformats.org/presentationml/2006/main">
  <p:tag name="NUM" val="4"/>
</p:tagLst>
</file>

<file path=ppt/tags/tag117.xml><?xml version="1.0" encoding="utf-8"?>
<p:tagLst xmlns:a="http://schemas.openxmlformats.org/drawingml/2006/main" xmlns:r="http://schemas.openxmlformats.org/officeDocument/2006/relationships" xmlns:p="http://schemas.openxmlformats.org/presentationml/2006/main">
  <p:tag name="NUM" val="5"/>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2"/>
</p:tagLst>
</file>

<file path=ppt/tags/tag123.xml><?xml version="1.0" encoding="utf-8"?>
<p:tagLst xmlns:a="http://schemas.openxmlformats.org/drawingml/2006/main" xmlns:r="http://schemas.openxmlformats.org/officeDocument/2006/relationships" xmlns:p="http://schemas.openxmlformats.org/presentationml/2006/main">
  <p:tag name="NUM" val="1"/>
</p:tagLst>
</file>

<file path=ppt/tags/tag124.xml><?xml version="1.0" encoding="utf-8"?>
<p:tagLst xmlns:a="http://schemas.openxmlformats.org/drawingml/2006/main" xmlns:r="http://schemas.openxmlformats.org/officeDocument/2006/relationships" xmlns:p="http://schemas.openxmlformats.org/presentationml/2006/main">
  <p:tag name="NUM" val="2"/>
</p:tagLst>
</file>

<file path=ppt/tags/tag125.xml><?xml version="1.0" encoding="utf-8"?>
<p:tagLst xmlns:a="http://schemas.openxmlformats.org/drawingml/2006/main" xmlns:r="http://schemas.openxmlformats.org/officeDocument/2006/relationships" xmlns:p="http://schemas.openxmlformats.org/presentationml/2006/main">
  <p:tag name="NUM" val="3"/>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3"/>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2"/>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2"/>
</p:tagLst>
</file>

<file path=ppt/tags/tag137.xml><?xml version="1.0" encoding="utf-8"?>
<p:tagLst xmlns:a="http://schemas.openxmlformats.org/drawingml/2006/main" xmlns:r="http://schemas.openxmlformats.org/officeDocument/2006/relationships" xmlns:p="http://schemas.openxmlformats.org/presentationml/2006/main">
  <p:tag name="NUM" val="3"/>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3"/>
</p:tagLst>
</file>

<file path=ppt/tags/tag143.xml><?xml version="1.0" encoding="utf-8"?>
<p:tagLst xmlns:a="http://schemas.openxmlformats.org/drawingml/2006/main" xmlns:r="http://schemas.openxmlformats.org/officeDocument/2006/relationships" xmlns:p="http://schemas.openxmlformats.org/presentationml/2006/main">
  <p:tag name="NUM" val="1"/>
</p:tagLst>
</file>

<file path=ppt/tags/tag144.xml><?xml version="1.0" encoding="utf-8"?>
<p:tagLst xmlns:a="http://schemas.openxmlformats.org/drawingml/2006/main" xmlns:r="http://schemas.openxmlformats.org/officeDocument/2006/relationships" xmlns:p="http://schemas.openxmlformats.org/presentationml/2006/main">
  <p:tag name="NUM" val="2"/>
</p:tagLst>
</file>

<file path=ppt/tags/tag145.xml><?xml version="1.0" encoding="utf-8"?>
<p:tagLst xmlns:a="http://schemas.openxmlformats.org/drawingml/2006/main" xmlns:r="http://schemas.openxmlformats.org/officeDocument/2006/relationships" xmlns:p="http://schemas.openxmlformats.org/presentationml/2006/main">
  <p:tag name="NUM" val="3"/>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2"/>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50.xml><?xml version="1.0" encoding="utf-8"?>
<p:tagLst xmlns:a="http://schemas.openxmlformats.org/drawingml/2006/main" xmlns:r="http://schemas.openxmlformats.org/officeDocument/2006/relationships" xmlns:p="http://schemas.openxmlformats.org/presentationml/2006/main">
  <p:tag name="NUM" val="3"/>
</p:tagLst>
</file>

<file path=ppt/tags/tag151.xml><?xml version="1.0" encoding="utf-8"?>
<p:tagLst xmlns:a="http://schemas.openxmlformats.org/drawingml/2006/main" xmlns:r="http://schemas.openxmlformats.org/officeDocument/2006/relationships" xmlns:p="http://schemas.openxmlformats.org/presentationml/2006/main">
  <p:tag name="NUM" val="1"/>
</p:tagLst>
</file>

<file path=ppt/tags/tag152.xml><?xml version="1.0" encoding="utf-8"?>
<p:tagLst xmlns:a="http://schemas.openxmlformats.org/drawingml/2006/main" xmlns:r="http://schemas.openxmlformats.org/officeDocument/2006/relationships" xmlns:p="http://schemas.openxmlformats.org/presentationml/2006/main">
  <p:tag name="NUM" val="2"/>
</p:tagLst>
</file>

<file path=ppt/tags/tag153.xml><?xml version="1.0" encoding="utf-8"?>
<p:tagLst xmlns:a="http://schemas.openxmlformats.org/drawingml/2006/main" xmlns:r="http://schemas.openxmlformats.org/officeDocument/2006/relationships" xmlns:p="http://schemas.openxmlformats.org/presentationml/2006/main">
  <p:tag name="NUM" val="1"/>
</p:tagLst>
</file>

<file path=ppt/tags/tag154.xml><?xml version="1.0" encoding="utf-8"?>
<p:tagLst xmlns:a="http://schemas.openxmlformats.org/drawingml/2006/main" xmlns:r="http://schemas.openxmlformats.org/officeDocument/2006/relationships" xmlns:p="http://schemas.openxmlformats.org/presentationml/2006/main">
  <p:tag name="NUM" val="2"/>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2"/>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2"/>
</p:tagLst>
</file>

<file path=ppt/tags/tag159.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60.xml><?xml version="1.0" encoding="utf-8"?>
<p:tagLst xmlns:a="http://schemas.openxmlformats.org/drawingml/2006/main" xmlns:r="http://schemas.openxmlformats.org/officeDocument/2006/relationships" xmlns:p="http://schemas.openxmlformats.org/presentationml/2006/main">
  <p:tag name="NUM" val="4"/>
</p:tagLst>
</file>

<file path=ppt/tags/tag161.xml><?xml version="1.0" encoding="utf-8"?>
<p:tagLst xmlns:a="http://schemas.openxmlformats.org/drawingml/2006/main" xmlns:r="http://schemas.openxmlformats.org/officeDocument/2006/relationships" xmlns:p="http://schemas.openxmlformats.org/presentationml/2006/main">
  <p:tag name="NUM" val="5"/>
</p:tagLst>
</file>

<file path=ppt/tags/tag162.xml><?xml version="1.0" encoding="utf-8"?>
<p:tagLst xmlns:a="http://schemas.openxmlformats.org/drawingml/2006/main" xmlns:r="http://schemas.openxmlformats.org/officeDocument/2006/relationships" xmlns:p="http://schemas.openxmlformats.org/presentationml/2006/main">
  <p:tag name="NUM" val="6"/>
</p:tagLst>
</file>

<file path=ppt/tags/tag163.xml><?xml version="1.0" encoding="utf-8"?>
<p:tagLst xmlns:a="http://schemas.openxmlformats.org/drawingml/2006/main" xmlns:r="http://schemas.openxmlformats.org/officeDocument/2006/relationships" xmlns:p="http://schemas.openxmlformats.org/presentationml/2006/main">
  <p:tag name="NUM" val="7"/>
</p:tagLst>
</file>

<file path=ppt/tags/tag164.xml><?xml version="1.0" encoding="utf-8"?>
<p:tagLst xmlns:a="http://schemas.openxmlformats.org/drawingml/2006/main" xmlns:r="http://schemas.openxmlformats.org/officeDocument/2006/relationships" xmlns:p="http://schemas.openxmlformats.org/presentationml/2006/main">
  <p:tag name="NUM" val="8"/>
</p:tagLst>
</file>

<file path=ppt/tags/tag165.xml><?xml version="1.0" encoding="utf-8"?>
<p:tagLst xmlns:a="http://schemas.openxmlformats.org/drawingml/2006/main" xmlns:r="http://schemas.openxmlformats.org/officeDocument/2006/relationships" xmlns:p="http://schemas.openxmlformats.org/presentationml/2006/main">
  <p:tag name="NUM" val="9"/>
</p:tagLst>
</file>

<file path=ppt/tags/tag166.xml><?xml version="1.0" encoding="utf-8"?>
<p:tagLst xmlns:a="http://schemas.openxmlformats.org/drawingml/2006/main" xmlns:r="http://schemas.openxmlformats.org/officeDocument/2006/relationships" xmlns:p="http://schemas.openxmlformats.org/presentationml/2006/main">
  <p:tag name="NUM" val="10"/>
</p:tagLst>
</file>

<file path=ppt/tags/tag167.xml><?xml version="1.0" encoding="utf-8"?>
<p:tagLst xmlns:a="http://schemas.openxmlformats.org/drawingml/2006/main" xmlns:r="http://schemas.openxmlformats.org/officeDocument/2006/relationships" xmlns:p="http://schemas.openxmlformats.org/presentationml/2006/main">
  <p:tag name="NUM" val="11"/>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2"/>
</p:tagLst>
</file>

<file path=ppt/tags/tag172.xml><?xml version="1.0" encoding="utf-8"?>
<p:tagLst xmlns:a="http://schemas.openxmlformats.org/drawingml/2006/main" xmlns:r="http://schemas.openxmlformats.org/officeDocument/2006/relationships" xmlns:p="http://schemas.openxmlformats.org/presentationml/2006/main">
  <p:tag name="NUM" val="3"/>
</p:tagLst>
</file>

<file path=ppt/tags/tag173.xml><?xml version="1.0" encoding="utf-8"?>
<p:tagLst xmlns:a="http://schemas.openxmlformats.org/drawingml/2006/main" xmlns:r="http://schemas.openxmlformats.org/officeDocument/2006/relationships" xmlns:p="http://schemas.openxmlformats.org/presentationml/2006/main">
  <p:tag name="NUM" val="4"/>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2"/>
</p:tagLst>
</file>

<file path=ppt/tags/tag176.xml><?xml version="1.0" encoding="utf-8"?>
<p:tagLst xmlns:a="http://schemas.openxmlformats.org/drawingml/2006/main" xmlns:r="http://schemas.openxmlformats.org/officeDocument/2006/relationships" xmlns:p="http://schemas.openxmlformats.org/presentationml/2006/main">
  <p:tag name="NUM" val="3"/>
</p:tagLst>
</file>

<file path=ppt/tags/tag177.xml><?xml version="1.0" encoding="utf-8"?>
<p:tagLst xmlns:a="http://schemas.openxmlformats.org/drawingml/2006/main" xmlns:r="http://schemas.openxmlformats.org/officeDocument/2006/relationships" xmlns:p="http://schemas.openxmlformats.org/presentationml/2006/main">
  <p:tag name="NUM" val="1"/>
</p:tagLst>
</file>

<file path=ppt/tags/tag178.xml><?xml version="1.0" encoding="utf-8"?>
<p:tagLst xmlns:a="http://schemas.openxmlformats.org/drawingml/2006/main" xmlns:r="http://schemas.openxmlformats.org/officeDocument/2006/relationships" xmlns:p="http://schemas.openxmlformats.org/presentationml/2006/main">
  <p:tag name="NUM" val="2"/>
</p:tagLst>
</file>

<file path=ppt/tags/tag179.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2"/>
</p:tagLst>
</file>

<file path=ppt/tags/tag182.xml><?xml version="1.0" encoding="utf-8"?>
<p:tagLst xmlns:a="http://schemas.openxmlformats.org/drawingml/2006/main" xmlns:r="http://schemas.openxmlformats.org/officeDocument/2006/relationships" xmlns:p="http://schemas.openxmlformats.org/presentationml/2006/main">
  <p:tag name="NUM" val="3"/>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3"/>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2"/>
</p:tagLst>
</file>

<file path=ppt/tags/tag188.xml><?xml version="1.0" encoding="utf-8"?>
<p:tagLst xmlns:a="http://schemas.openxmlformats.org/drawingml/2006/main" xmlns:r="http://schemas.openxmlformats.org/officeDocument/2006/relationships" xmlns:p="http://schemas.openxmlformats.org/presentationml/2006/main">
  <p:tag name="NUM" val="3"/>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190.xml><?xml version="1.0" encoding="utf-8"?>
<p:tagLst xmlns:a="http://schemas.openxmlformats.org/drawingml/2006/main" xmlns:r="http://schemas.openxmlformats.org/officeDocument/2006/relationships" xmlns:p="http://schemas.openxmlformats.org/presentationml/2006/main">
  <p:tag name="NUM" val="2"/>
</p:tagLst>
</file>

<file path=ppt/tags/tag191.xml><?xml version="1.0" encoding="utf-8"?>
<p:tagLst xmlns:a="http://schemas.openxmlformats.org/drawingml/2006/main" xmlns:r="http://schemas.openxmlformats.org/officeDocument/2006/relationships" xmlns:p="http://schemas.openxmlformats.org/presentationml/2006/main">
  <p:tag name="NUM" val="3"/>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2"/>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2"/>
</p:tagLst>
</file>

<file path=ppt/tags/tag196.xml><?xml version="1.0" encoding="utf-8"?>
<p:tagLst xmlns:a="http://schemas.openxmlformats.org/drawingml/2006/main" xmlns:r="http://schemas.openxmlformats.org/officeDocument/2006/relationships" xmlns:p="http://schemas.openxmlformats.org/presentationml/2006/main">
  <p:tag name="NUM" val="3"/>
</p:tagLst>
</file>

<file path=ppt/tags/tag197.xml><?xml version="1.0" encoding="utf-8"?>
<p:tagLst xmlns:a="http://schemas.openxmlformats.org/drawingml/2006/main" xmlns:r="http://schemas.openxmlformats.org/officeDocument/2006/relationships" xmlns:p="http://schemas.openxmlformats.org/presentationml/2006/main">
  <p:tag name="NUM" val="1"/>
</p:tagLst>
</file>

<file path=ppt/tags/tag198.xml><?xml version="1.0" encoding="utf-8"?>
<p:tagLst xmlns:a="http://schemas.openxmlformats.org/drawingml/2006/main" xmlns:r="http://schemas.openxmlformats.org/officeDocument/2006/relationships" xmlns:p="http://schemas.openxmlformats.org/presentationml/2006/main">
  <p:tag name="NUM" val="2"/>
</p:tagLst>
</file>

<file path=ppt/tags/tag19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00.xml><?xml version="1.0" encoding="utf-8"?>
<p:tagLst xmlns:a="http://schemas.openxmlformats.org/drawingml/2006/main" xmlns:r="http://schemas.openxmlformats.org/officeDocument/2006/relationships" xmlns:p="http://schemas.openxmlformats.org/presentationml/2006/main">
  <p:tag name="NUM" val="2"/>
</p:tagLst>
</file>

<file path=ppt/tags/tag201.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4"/>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6"/>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5"/>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2"/>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4"/>
</p:tagLst>
</file>

<file path=ppt/tags/tag58.xml><?xml version="1.0" encoding="utf-8"?>
<p:tagLst xmlns:a="http://schemas.openxmlformats.org/drawingml/2006/main" xmlns:r="http://schemas.openxmlformats.org/officeDocument/2006/relationships" xmlns:p="http://schemas.openxmlformats.org/presentationml/2006/main">
  <p:tag name="NUM" val="5"/>
</p:tagLst>
</file>

<file path=ppt/tags/tag59.xml><?xml version="1.0" encoding="utf-8"?>
<p:tagLst xmlns:a="http://schemas.openxmlformats.org/drawingml/2006/main" xmlns:r="http://schemas.openxmlformats.org/officeDocument/2006/relationships" xmlns:p="http://schemas.openxmlformats.org/presentationml/2006/main">
  <p:tag name="NUM" val="6"/>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2"/>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4"/>
</p:tagLst>
</file>

<file path=ppt/tags/tag73.xml><?xml version="1.0" encoding="utf-8"?>
<p:tagLst xmlns:a="http://schemas.openxmlformats.org/drawingml/2006/main" xmlns:r="http://schemas.openxmlformats.org/officeDocument/2006/relationships" xmlns:p="http://schemas.openxmlformats.org/presentationml/2006/main">
  <p:tag name="NUM" val="5"/>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2"/>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2"/>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2"/>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3"/>
</p:tagLst>
</file>

<file path=ppt/tags/tag98.xml><?xml version="1.0" encoding="utf-8"?>
<p:tagLst xmlns:a="http://schemas.openxmlformats.org/drawingml/2006/main" xmlns:r="http://schemas.openxmlformats.org/officeDocument/2006/relationships" xmlns:p="http://schemas.openxmlformats.org/presentationml/2006/main">
  <p:tag name="NUM" val="4"/>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3347</Words>
  <Application>Microsoft Office PowerPoint</Application>
  <PresentationFormat>On-screen Show (16:9)</PresentationFormat>
  <Paragraphs>525</Paragraphs>
  <Slides>72</Slides>
  <Notes>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Playfair Display</vt:lpstr>
      <vt:lpstr>Noto Sans Symbols</vt:lpstr>
      <vt:lpstr>Lato</vt:lpstr>
      <vt:lpstr>Coral</vt:lpstr>
      <vt:lpstr>Mesure des résultats</vt:lpstr>
      <vt:lpstr>Buts et résultats</vt:lpstr>
      <vt:lpstr>Grosse mise en garde...</vt:lpstr>
      <vt:lpstr>Je ne suis pas...</vt:lpstr>
      <vt:lpstr>QU’EST-CE QUE la prise de décisions fondée sur des données probantes?</vt:lpstr>
      <vt:lpstr>Définition</vt:lpstr>
      <vt:lpstr>Quel est le résultat ciblé à la suite de toutes les activités du gouvernement?</vt:lpstr>
      <vt:lpstr>PowerPoint Presentation</vt:lpstr>
      <vt:lpstr>COMMENT
recueillons-nous des données?</vt:lpstr>
      <vt:lpstr>Il existe trois sortes de mensonges :  les simples mensonges, les affreux mensonges, et les statistiques. </vt:lpstr>
      <vt:lpstr>Statistiques</vt:lpstr>
      <vt:lpstr>Sources</vt:lpstr>
      <vt:lpstr>Exactitude</vt:lpstr>
      <vt:lpstr>Exactitude : Nettoyage des données</vt:lpstr>
      <vt:lpstr>PowerPoint Presentation</vt:lpstr>
      <vt:lpstr>Contexte</vt:lpstr>
      <vt:lpstr>Contexte : Temps passé sur le site</vt:lpstr>
      <vt:lpstr>Aucun paramètre ne peut à lui seul raconter une histoire complète.</vt:lpstr>
      <vt:lpstr>73,6 % de toutes les statistiques sont inventées </vt:lpstr>
      <vt:lpstr>Données actives</vt:lpstr>
      <vt:lpstr>Données actives</vt:lpstr>
      <vt:lpstr>Données passives</vt:lpstr>
      <vt:lpstr>Points de contact</vt:lpstr>
      <vt:lpstr>PowerPoint Presentation</vt:lpstr>
      <vt:lpstr>Paramètres généraux de l’expérience utilisateur (UX)</vt:lpstr>
      <vt:lpstr>Convivialité</vt:lpstr>
      <vt:lpstr>2. Participation</vt:lpstr>
      <vt:lpstr>3. Achèvement de la tâche (conversion)</vt:lpstr>
      <vt:lpstr>Carte thermique</vt:lpstr>
      <vt:lpstr>Analyse des données</vt:lpstr>
      <vt:lpstr>Comment décider quelles données utiliser, comment les analyser et comment les présenter efficacement? </vt:lpstr>
      <vt:lpstr>Objectifs opérationnels</vt:lpstr>
      <vt:lpstr>Objectifs du gouvernement du Canada</vt:lpstr>
      <vt:lpstr>IRC</vt:lpstr>
      <vt:lpstr>Recherche employant des méthodes mixtes</vt:lpstr>
      <vt:lpstr>Bons et mauvais critères de mesure?  </vt:lpstr>
      <vt:lpstr>Question de recherche</vt:lpstr>
      <vt:lpstr>Principe de Pareto</vt:lpstr>
      <vt:lpstr>Rendement décroissant</vt:lpstr>
      <vt:lpstr>PowerPoint Presentation</vt:lpstr>
      <vt:lpstr>Essais de convivialité de guérilla</vt:lpstr>
      <vt:lpstr>Comment mesurer la confiance du public?</vt:lpstr>
      <vt:lpstr>Réponse courte Toujours</vt:lpstr>
      <vt:lpstr>Réponse longue</vt:lpstr>
      <vt:lpstr>Mise en garde</vt:lpstr>
      <vt:lpstr>Réponse longue</vt:lpstr>
      <vt:lpstr>COMMENT y arriver</vt:lpstr>
      <vt:lpstr>Faire appel aux cadres supérieurs</vt:lpstr>
      <vt:lpstr>Et alors?</vt:lpstr>
      <vt:lpstr>Résultat</vt:lpstr>
      <vt:lpstr>Pourquoi devrais-je investir là-dedans?</vt:lpstr>
      <vt:lpstr>Valeur</vt:lpstr>
      <vt:lpstr>Quelle est la valeur des essais de convivialité?</vt:lpstr>
      <vt:lpstr>Rendement du capital investi</vt:lpstr>
      <vt:lpstr>Mesure du rendement</vt:lpstr>
      <vt:lpstr>Exemple d’essai de convivialité</vt:lpstr>
      <vt:lpstr>Écriture claire et visualisation des données</vt:lpstr>
      <vt:lpstr>Allez droit au but.</vt:lpstr>
      <vt:lpstr>PowerPoint Presentation</vt:lpstr>
      <vt:lpstr>PowerPoint Presentation</vt:lpstr>
      <vt:lpstr>Comment formuler votre demande dans un contexte plus large</vt:lpstr>
      <vt:lpstr>Après 2020</vt:lpstr>
      <vt:lpstr>Introspection comportementale</vt:lpstr>
      <vt:lpstr>Expérimentation</vt:lpstr>
      <vt:lpstr>Expérimentation</vt:lpstr>
      <vt:lpstr>Innovation</vt:lpstr>
      <vt:lpstr>Technologies émergentes</vt:lpstr>
      <vt:lpstr>Communauté des essais et de l’analyse</vt:lpstr>
      <vt:lpstr>Autres défis liés aux essais</vt:lpstr>
      <vt:lpstr>Autres défis liés aux essais</vt:lpstr>
      <vt:lpstr>Récapitulation</vt:lpstr>
      <vt:lpstr>Merci de votre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Mesure des résultats</dc:title>
  <dc:creator>Dominic Finn</dc:creator>
  <cp:lastModifiedBy>Dominic Finn</cp:lastModifiedBy>
  <cp:revision>19</cp:revision>
  <dcterms:modified xsi:type="dcterms:W3CDTF">2019-04-24T13:30:31Z</dcterms:modified>
</cp:coreProperties>
</file>